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8" r:id="rId55"/>
    <p:sldId id="359" r:id="rId56"/>
    <p:sldId id="360" r:id="rId57"/>
    <p:sldId id="357" r:id="rId58"/>
    <p:sldId id="364" r:id="rId59"/>
    <p:sldId id="361" r:id="rId60"/>
    <p:sldId id="362" r:id="rId61"/>
    <p:sldId id="363" r:id="rId6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sak.balint\Desktop\PhD\Konferenci&#225;k,%20el&#337;ad&#225;sok,%20cikkek,%20besz&#225;mol&#243;k\El&#337;ad&#225;sok,%20besz&#225;mol&#243;k\HUMVI%20k&#233;pz&#233;s%202023\V&#237;zmin&#337;s&#233;gi%20param&#233;terek\M&#225;solat%20eredetijeJellemz&#337;%20&#233;rt&#233;k%20mikroszk&#243;p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sak.balint\Desktop\PhD\Konferenci&#225;k,%20el&#337;ad&#225;sok,%20cikkek,%20besz&#225;mol&#243;k\El&#337;ad&#225;sok,%20besz&#225;mol&#243;k\HUMVI%20k&#233;pz&#233;s%202023\V&#237;zmin&#337;s&#233;gi%20param&#233;terek\M&#225;solat%20eredetijeJellemz&#337;%20&#233;rt&#233;k%20mikroszk&#243;p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9253673926935E-2"/>
          <c:y val="5.0737443452804232E-2"/>
          <c:w val="0.86491464825200526"/>
          <c:h val="0.7740985354486099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1275">
                <a:solidFill>
                  <a:schemeClr val="accent1"/>
                </a:solidFill>
              </a:ln>
              <a:effectLst/>
            </c:spPr>
          </c:marker>
          <c:yVal>
            <c:numRef>
              <c:f>Munka1!$D$4:$D$20</c:f>
              <c:numCache>
                <c:formatCode>General</c:formatCode>
                <c:ptCount val="17"/>
                <c:pt idx="0">
                  <c:v>10</c:v>
                </c:pt>
                <c:pt idx="1">
                  <c:v>2</c:v>
                </c:pt>
                <c:pt idx="2">
                  <c:v>10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15</c:v>
                </c:pt>
                <c:pt idx="7">
                  <c:v>12</c:v>
                </c:pt>
                <c:pt idx="8">
                  <c:v>14</c:v>
                </c:pt>
                <c:pt idx="9">
                  <c:v>13</c:v>
                </c:pt>
                <c:pt idx="10">
                  <c:v>11</c:v>
                </c:pt>
                <c:pt idx="11">
                  <c:v>13</c:v>
                </c:pt>
                <c:pt idx="12">
                  <c:v>25</c:v>
                </c:pt>
                <c:pt idx="13">
                  <c:v>11</c:v>
                </c:pt>
                <c:pt idx="14">
                  <c:v>11</c:v>
                </c:pt>
                <c:pt idx="15">
                  <c:v>13</c:v>
                </c:pt>
                <c:pt idx="16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9E-4067-9BD1-609191507589}"/>
            </c:ext>
          </c:extLst>
        </c:ser>
        <c:ser>
          <c:idx val="1"/>
          <c:order val="1"/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yVal>
            <c:numRef>
              <c:f>Munka1!$E$4:$E$20</c:f>
              <c:numCache>
                <c:formatCode>General</c:formatCode>
                <c:ptCount val="17"/>
                <c:pt idx="0">
                  <c:v>13.588235294117647</c:v>
                </c:pt>
                <c:pt idx="1">
                  <c:v>13.588235294117647</c:v>
                </c:pt>
                <c:pt idx="2">
                  <c:v>13.588235294117647</c:v>
                </c:pt>
                <c:pt idx="3">
                  <c:v>13.588235294117647</c:v>
                </c:pt>
                <c:pt idx="4">
                  <c:v>13.588235294117647</c:v>
                </c:pt>
                <c:pt idx="5">
                  <c:v>13.588235294117647</c:v>
                </c:pt>
                <c:pt idx="6">
                  <c:v>13.588235294117647</c:v>
                </c:pt>
                <c:pt idx="7">
                  <c:v>13.588235294117647</c:v>
                </c:pt>
                <c:pt idx="8">
                  <c:v>13.588235294117647</c:v>
                </c:pt>
                <c:pt idx="9">
                  <c:v>13.588235294117647</c:v>
                </c:pt>
                <c:pt idx="10">
                  <c:v>13.588235294117647</c:v>
                </c:pt>
                <c:pt idx="11">
                  <c:v>13.588235294117647</c:v>
                </c:pt>
                <c:pt idx="12">
                  <c:v>13.588235294117647</c:v>
                </c:pt>
                <c:pt idx="13">
                  <c:v>13.588235294117647</c:v>
                </c:pt>
                <c:pt idx="14">
                  <c:v>13.588235294117647</c:v>
                </c:pt>
                <c:pt idx="15">
                  <c:v>13.588235294117647</c:v>
                </c:pt>
                <c:pt idx="16">
                  <c:v>13.588235294117647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9E-4067-9BD1-609191507589}"/>
            </c:ext>
          </c:extLst>
        </c:ser>
        <c:ser>
          <c:idx val="2"/>
          <c:order val="2"/>
          <c:spPr>
            <a:ln w="127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yVal>
            <c:numRef>
              <c:f>Munka1!$F$4:$F$20</c:f>
              <c:numCache>
                <c:formatCode>General</c:formatCode>
                <c:ptCount val="17"/>
                <c:pt idx="0">
                  <c:v>9.2158621331416146</c:v>
                </c:pt>
                <c:pt idx="1">
                  <c:v>9.2158621331416146</c:v>
                </c:pt>
                <c:pt idx="2">
                  <c:v>9.2158621331416146</c:v>
                </c:pt>
                <c:pt idx="3">
                  <c:v>9.2158621331416146</c:v>
                </c:pt>
                <c:pt idx="4">
                  <c:v>9.2158621331416146</c:v>
                </c:pt>
                <c:pt idx="5">
                  <c:v>9.2158621331416146</c:v>
                </c:pt>
                <c:pt idx="6">
                  <c:v>9.2158621331416146</c:v>
                </c:pt>
                <c:pt idx="7">
                  <c:v>9.2158621331416146</c:v>
                </c:pt>
                <c:pt idx="8">
                  <c:v>9.2158621331416146</c:v>
                </c:pt>
                <c:pt idx="9">
                  <c:v>9.2158621331416146</c:v>
                </c:pt>
                <c:pt idx="10">
                  <c:v>9.2158621331416146</c:v>
                </c:pt>
                <c:pt idx="11">
                  <c:v>9.2158621331416146</c:v>
                </c:pt>
                <c:pt idx="12">
                  <c:v>9.2158621331416146</c:v>
                </c:pt>
                <c:pt idx="13">
                  <c:v>9.2158621331416146</c:v>
                </c:pt>
                <c:pt idx="14">
                  <c:v>9.2158621331416146</c:v>
                </c:pt>
                <c:pt idx="15">
                  <c:v>9.2158621331416146</c:v>
                </c:pt>
                <c:pt idx="16">
                  <c:v>9.2158621331416146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09E-4067-9BD1-609191507589}"/>
            </c:ext>
          </c:extLst>
        </c:ser>
        <c:ser>
          <c:idx val="3"/>
          <c:order val="3"/>
          <c:spPr>
            <a:ln w="127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yVal>
            <c:numRef>
              <c:f>Munka1!$G$4:$G$20</c:f>
              <c:numCache>
                <c:formatCode>General</c:formatCode>
                <c:ptCount val="17"/>
                <c:pt idx="0">
                  <c:v>17.960608455093677</c:v>
                </c:pt>
                <c:pt idx="1">
                  <c:v>17.960608455093677</c:v>
                </c:pt>
                <c:pt idx="2">
                  <c:v>17.960608455093677</c:v>
                </c:pt>
                <c:pt idx="3">
                  <c:v>17.960608455093677</c:v>
                </c:pt>
                <c:pt idx="4">
                  <c:v>17.960608455093677</c:v>
                </c:pt>
                <c:pt idx="5">
                  <c:v>17.960608455093677</c:v>
                </c:pt>
                <c:pt idx="6">
                  <c:v>17.960608455093677</c:v>
                </c:pt>
                <c:pt idx="7">
                  <c:v>17.960608455093677</c:v>
                </c:pt>
                <c:pt idx="8">
                  <c:v>17.960608455093677</c:v>
                </c:pt>
                <c:pt idx="9">
                  <c:v>17.960608455093677</c:v>
                </c:pt>
                <c:pt idx="10">
                  <c:v>17.960608455093677</c:v>
                </c:pt>
                <c:pt idx="11">
                  <c:v>17.960608455093677</c:v>
                </c:pt>
                <c:pt idx="12">
                  <c:v>17.960608455093677</c:v>
                </c:pt>
                <c:pt idx="13">
                  <c:v>17.960608455093677</c:v>
                </c:pt>
                <c:pt idx="14">
                  <c:v>17.960608455093677</c:v>
                </c:pt>
                <c:pt idx="15">
                  <c:v>17.960608455093677</c:v>
                </c:pt>
                <c:pt idx="16">
                  <c:v>17.960608455093677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9E-4067-9BD1-609191507589}"/>
            </c:ext>
          </c:extLst>
        </c:ser>
        <c:ser>
          <c:idx val="6"/>
          <c:order val="4"/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yVal>
            <c:numRef>
              <c:f>Munka1!$I$4:$I$20</c:f>
              <c:numCache>
                <c:formatCode>General</c:formatCode>
                <c:ptCount val="1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09E-4067-9BD1-609191507589}"/>
            </c:ext>
          </c:extLst>
        </c:ser>
        <c:ser>
          <c:idx val="4"/>
          <c:order val="5"/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yVal>
            <c:numRef>
              <c:f>Munka1!$H$4:$H$20</c:f>
              <c:numCache>
                <c:formatCode>General</c:formatCode>
                <c:ptCount val="1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09E-4067-9BD1-609191507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7302352"/>
        <c:axId val="787301104"/>
      </c:scatterChart>
      <c:valAx>
        <c:axId val="78730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7301104"/>
        <c:crosses val="autoZero"/>
        <c:crossBetween val="midCat"/>
      </c:valAx>
      <c:valAx>
        <c:axId val="78730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730235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56411047723176E-2"/>
          <c:y val="3.3107591852830708E-2"/>
          <c:w val="0.79747949199519164"/>
          <c:h val="0.8437373717513965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Diagram!$B$2</c:f>
              <c:strCache>
                <c:ptCount val="1"/>
                <c:pt idx="0">
                  <c:v>Minta eredménye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Diagram!$A$3:$A$90</c:f>
              <c:strCache>
                <c:ptCount val="88"/>
                <c:pt idx="0">
                  <c:v>2018.02.12</c:v>
                </c:pt>
                <c:pt idx="1">
                  <c:v>2018.02.26</c:v>
                </c:pt>
                <c:pt idx="2">
                  <c:v>2018.03.12</c:v>
                </c:pt>
                <c:pt idx="3">
                  <c:v>2018.04.03</c:v>
                </c:pt>
                <c:pt idx="4">
                  <c:v>2018.04.16</c:v>
                </c:pt>
                <c:pt idx="5">
                  <c:v>2018.06.20</c:v>
                </c:pt>
                <c:pt idx="6">
                  <c:v>2018.07.25</c:v>
                </c:pt>
                <c:pt idx="7">
                  <c:v>2018.08.27</c:v>
                </c:pt>
                <c:pt idx="8">
                  <c:v>2018.10.08</c:v>
                </c:pt>
                <c:pt idx="9">
                  <c:v>2018.11.26</c:v>
                </c:pt>
                <c:pt idx="10">
                  <c:v>2018.12.17</c:v>
                </c:pt>
                <c:pt idx="11">
                  <c:v>2019.02.18</c:v>
                </c:pt>
                <c:pt idx="12">
                  <c:v>2019.04.01</c:v>
                </c:pt>
                <c:pt idx="13">
                  <c:v>2019.04.01</c:v>
                </c:pt>
                <c:pt idx="14">
                  <c:v>2019.10.08</c:v>
                </c:pt>
                <c:pt idx="15">
                  <c:v>2019.11.26</c:v>
                </c:pt>
                <c:pt idx="16">
                  <c:v>2019.12.16</c:v>
                </c:pt>
                <c:pt idx="17">
                  <c:v>2020.01.08</c:v>
                </c:pt>
                <c:pt idx="18">
                  <c:v>2020.01.15</c:v>
                </c:pt>
                <c:pt idx="19">
                  <c:v>2020.02.10</c:v>
                </c:pt>
                <c:pt idx="20">
                  <c:v>2020.03.09</c:v>
                </c:pt>
                <c:pt idx="21">
                  <c:v>2019.02.11</c:v>
                </c:pt>
                <c:pt idx="22">
                  <c:v>2020.10.12</c:v>
                </c:pt>
                <c:pt idx="23">
                  <c:v>2020.11.09</c:v>
                </c:pt>
                <c:pt idx="24">
                  <c:v>2021.01.18</c:v>
                </c:pt>
                <c:pt idx="25">
                  <c:v>2021.01.18</c:v>
                </c:pt>
                <c:pt idx="26">
                  <c:v>2021.01.18</c:v>
                </c:pt>
                <c:pt idx="27">
                  <c:v>2021.02.08</c:v>
                </c:pt>
                <c:pt idx="28">
                  <c:v>2021.02.08</c:v>
                </c:pt>
                <c:pt idx="29">
                  <c:v>2021.02.08</c:v>
                </c:pt>
                <c:pt idx="30">
                  <c:v>2021.02.08</c:v>
                </c:pt>
                <c:pt idx="31">
                  <c:v>2021.02.08</c:v>
                </c:pt>
                <c:pt idx="32">
                  <c:v>2021.02.08</c:v>
                </c:pt>
                <c:pt idx="33">
                  <c:v>2021.02.08</c:v>
                </c:pt>
                <c:pt idx="34">
                  <c:v>2021.02.17</c:v>
                </c:pt>
                <c:pt idx="35">
                  <c:v>2021.02.17</c:v>
                </c:pt>
                <c:pt idx="36">
                  <c:v>2021.02.17</c:v>
                </c:pt>
                <c:pt idx="37">
                  <c:v>2021.02.17</c:v>
                </c:pt>
                <c:pt idx="38">
                  <c:v>2021.02.17</c:v>
                </c:pt>
                <c:pt idx="39">
                  <c:v>2021.02.17</c:v>
                </c:pt>
                <c:pt idx="40">
                  <c:v>2021.02.17</c:v>
                </c:pt>
                <c:pt idx="41">
                  <c:v>2021.03.03</c:v>
                </c:pt>
                <c:pt idx="42">
                  <c:v>2021.03.08</c:v>
                </c:pt>
                <c:pt idx="43">
                  <c:v>2021.03.08</c:v>
                </c:pt>
                <c:pt idx="44">
                  <c:v>2021.03.08</c:v>
                </c:pt>
                <c:pt idx="45">
                  <c:v>2021.03.08</c:v>
                </c:pt>
                <c:pt idx="46">
                  <c:v>2021.03.08</c:v>
                </c:pt>
                <c:pt idx="47">
                  <c:v>2021.03.08</c:v>
                </c:pt>
                <c:pt idx="48">
                  <c:v>2021.03.08</c:v>
                </c:pt>
                <c:pt idx="49">
                  <c:v>2021.03.03</c:v>
                </c:pt>
                <c:pt idx="50">
                  <c:v>2021.03.03</c:v>
                </c:pt>
                <c:pt idx="51">
                  <c:v>2021.03.03</c:v>
                </c:pt>
                <c:pt idx="52">
                  <c:v>2021.03.03</c:v>
                </c:pt>
                <c:pt idx="53">
                  <c:v>2021.03.03</c:v>
                </c:pt>
                <c:pt idx="54">
                  <c:v>2021.03.03</c:v>
                </c:pt>
                <c:pt idx="55">
                  <c:v>2021.03.01</c:v>
                </c:pt>
                <c:pt idx="56">
                  <c:v>2021.03.22</c:v>
                </c:pt>
                <c:pt idx="57">
                  <c:v>2021.03.22</c:v>
                </c:pt>
                <c:pt idx="58">
                  <c:v>2021.03.22</c:v>
                </c:pt>
                <c:pt idx="59">
                  <c:v>2021.03.22</c:v>
                </c:pt>
                <c:pt idx="60">
                  <c:v>2021.03.22</c:v>
                </c:pt>
                <c:pt idx="61">
                  <c:v>2021.03.22</c:v>
                </c:pt>
                <c:pt idx="62">
                  <c:v>2021.03.22</c:v>
                </c:pt>
                <c:pt idx="63">
                  <c:v>2021.03.29</c:v>
                </c:pt>
                <c:pt idx="64">
                  <c:v>2021.03.29</c:v>
                </c:pt>
                <c:pt idx="65">
                  <c:v>2021.03.29</c:v>
                </c:pt>
                <c:pt idx="66">
                  <c:v>2021.03.29</c:v>
                </c:pt>
                <c:pt idx="67">
                  <c:v>2021.03.29</c:v>
                </c:pt>
                <c:pt idx="68">
                  <c:v>2021.03.29</c:v>
                </c:pt>
                <c:pt idx="69">
                  <c:v>2021.03.29</c:v>
                </c:pt>
                <c:pt idx="70">
                  <c:v>2021.04.13</c:v>
                </c:pt>
                <c:pt idx="71">
                  <c:v>2021.04.13</c:v>
                </c:pt>
                <c:pt idx="72">
                  <c:v>2021.04.13</c:v>
                </c:pt>
                <c:pt idx="73">
                  <c:v>2021.04.13</c:v>
                </c:pt>
                <c:pt idx="74">
                  <c:v>2021.04.13</c:v>
                </c:pt>
                <c:pt idx="75">
                  <c:v>2021.04.13</c:v>
                </c:pt>
                <c:pt idx="76">
                  <c:v>2021.04.13</c:v>
                </c:pt>
                <c:pt idx="77">
                  <c:v>2021.04.28</c:v>
                </c:pt>
                <c:pt idx="78">
                  <c:v>2021.04.28</c:v>
                </c:pt>
                <c:pt idx="79">
                  <c:v>2021.04.28</c:v>
                </c:pt>
                <c:pt idx="80">
                  <c:v>2021.05.10</c:v>
                </c:pt>
                <c:pt idx="81">
                  <c:v>2021.05.10</c:v>
                </c:pt>
                <c:pt idx="82">
                  <c:v>2021.06.14</c:v>
                </c:pt>
                <c:pt idx="83">
                  <c:v>2021.07.27</c:v>
                </c:pt>
                <c:pt idx="84">
                  <c:v>2021.09.13</c:v>
                </c:pt>
                <c:pt idx="85">
                  <c:v>2021.10.05</c:v>
                </c:pt>
                <c:pt idx="86">
                  <c:v>2021.10.11</c:v>
                </c:pt>
                <c:pt idx="87">
                  <c:v>2022.01.10</c:v>
                </c:pt>
              </c:strCache>
            </c:strRef>
          </c:xVal>
          <c:yVal>
            <c:numRef>
              <c:f>Diagram!$B$3:$B$90</c:f>
              <c:numCache>
                <c:formatCode>General</c:formatCode>
                <c:ptCount val="88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14</c:v>
                </c:pt>
                <c:pt idx="11">
                  <c:v>11</c:v>
                </c:pt>
                <c:pt idx="12">
                  <c:v>5</c:v>
                </c:pt>
                <c:pt idx="13">
                  <c:v>0</c:v>
                </c:pt>
                <c:pt idx="14">
                  <c:v>19</c:v>
                </c:pt>
                <c:pt idx="15">
                  <c:v>12</c:v>
                </c:pt>
                <c:pt idx="16">
                  <c:v>23</c:v>
                </c:pt>
                <c:pt idx="17">
                  <c:v>15</c:v>
                </c:pt>
                <c:pt idx="18">
                  <c:v>16</c:v>
                </c:pt>
                <c:pt idx="19">
                  <c:v>52</c:v>
                </c:pt>
                <c:pt idx="20">
                  <c:v>0</c:v>
                </c:pt>
                <c:pt idx="21">
                  <c:v>8</c:v>
                </c:pt>
                <c:pt idx="22">
                  <c:v>1</c:v>
                </c:pt>
                <c:pt idx="23">
                  <c:v>1</c:v>
                </c:pt>
                <c:pt idx="24">
                  <c:v>13</c:v>
                </c:pt>
                <c:pt idx="25">
                  <c:v>36</c:v>
                </c:pt>
                <c:pt idx="26">
                  <c:v>100</c:v>
                </c:pt>
                <c:pt idx="27">
                  <c:v>4</c:v>
                </c:pt>
                <c:pt idx="28">
                  <c:v>7</c:v>
                </c:pt>
                <c:pt idx="29">
                  <c:v>24</c:v>
                </c:pt>
                <c:pt idx="30">
                  <c:v>41</c:v>
                </c:pt>
                <c:pt idx="31">
                  <c:v>6</c:v>
                </c:pt>
                <c:pt idx="32">
                  <c:v>4</c:v>
                </c:pt>
                <c:pt idx="33">
                  <c:v>11</c:v>
                </c:pt>
                <c:pt idx="34">
                  <c:v>1</c:v>
                </c:pt>
                <c:pt idx="35">
                  <c:v>3</c:v>
                </c:pt>
                <c:pt idx="36">
                  <c:v>4</c:v>
                </c:pt>
                <c:pt idx="37">
                  <c:v>36</c:v>
                </c:pt>
                <c:pt idx="38">
                  <c:v>19</c:v>
                </c:pt>
                <c:pt idx="39">
                  <c:v>2</c:v>
                </c:pt>
                <c:pt idx="40">
                  <c:v>1</c:v>
                </c:pt>
                <c:pt idx="41">
                  <c:v>2</c:v>
                </c:pt>
                <c:pt idx="42">
                  <c:v>9</c:v>
                </c:pt>
                <c:pt idx="43">
                  <c:v>4</c:v>
                </c:pt>
                <c:pt idx="44">
                  <c:v>4</c:v>
                </c:pt>
                <c:pt idx="45">
                  <c:v>2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6</c:v>
                </c:pt>
                <c:pt idx="50">
                  <c:v>9</c:v>
                </c:pt>
                <c:pt idx="51">
                  <c:v>2</c:v>
                </c:pt>
                <c:pt idx="52">
                  <c:v>4</c:v>
                </c:pt>
                <c:pt idx="53">
                  <c:v>1</c:v>
                </c:pt>
                <c:pt idx="54">
                  <c:v>6</c:v>
                </c:pt>
                <c:pt idx="55">
                  <c:v>13</c:v>
                </c:pt>
                <c:pt idx="56">
                  <c:v>15</c:v>
                </c:pt>
                <c:pt idx="57">
                  <c:v>2</c:v>
                </c:pt>
                <c:pt idx="58">
                  <c:v>13</c:v>
                </c:pt>
                <c:pt idx="59">
                  <c:v>9</c:v>
                </c:pt>
                <c:pt idx="60">
                  <c:v>7</c:v>
                </c:pt>
                <c:pt idx="61">
                  <c:v>8</c:v>
                </c:pt>
                <c:pt idx="62">
                  <c:v>7</c:v>
                </c:pt>
                <c:pt idx="63">
                  <c:v>9</c:v>
                </c:pt>
                <c:pt idx="64">
                  <c:v>10</c:v>
                </c:pt>
                <c:pt idx="65">
                  <c:v>7</c:v>
                </c:pt>
                <c:pt idx="66">
                  <c:v>8</c:v>
                </c:pt>
                <c:pt idx="67">
                  <c:v>10</c:v>
                </c:pt>
                <c:pt idx="68">
                  <c:v>8</c:v>
                </c:pt>
                <c:pt idx="69">
                  <c:v>8</c:v>
                </c:pt>
                <c:pt idx="70">
                  <c:v>0</c:v>
                </c:pt>
                <c:pt idx="71">
                  <c:v>0</c:v>
                </c:pt>
                <c:pt idx="72">
                  <c:v>2</c:v>
                </c:pt>
                <c:pt idx="73">
                  <c:v>3</c:v>
                </c:pt>
                <c:pt idx="74">
                  <c:v>1</c:v>
                </c:pt>
                <c:pt idx="75">
                  <c:v>2</c:v>
                </c:pt>
                <c:pt idx="76">
                  <c:v>0</c:v>
                </c:pt>
                <c:pt idx="77">
                  <c:v>3</c:v>
                </c:pt>
                <c:pt idx="78">
                  <c:v>7</c:v>
                </c:pt>
                <c:pt idx="79">
                  <c:v>10</c:v>
                </c:pt>
                <c:pt idx="80">
                  <c:v>5</c:v>
                </c:pt>
                <c:pt idx="81">
                  <c:v>12</c:v>
                </c:pt>
                <c:pt idx="82">
                  <c:v>25</c:v>
                </c:pt>
                <c:pt idx="83">
                  <c:v>0</c:v>
                </c:pt>
                <c:pt idx="84">
                  <c:v>36</c:v>
                </c:pt>
                <c:pt idx="85">
                  <c:v>71</c:v>
                </c:pt>
                <c:pt idx="86">
                  <c:v>0</c:v>
                </c:pt>
                <c:pt idx="87">
                  <c:v>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4BF-4A8B-A4C0-AA370EE1C92B}"/>
            </c:ext>
          </c:extLst>
        </c:ser>
        <c:ser>
          <c:idx val="1"/>
          <c:order val="1"/>
          <c:tx>
            <c:strRef>
              <c:f>Diagram!$C$2</c:f>
              <c:strCache>
                <c:ptCount val="1"/>
                <c:pt idx="0">
                  <c:v>Átlag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Diagram!$A$3:$A$90</c:f>
              <c:strCache>
                <c:ptCount val="88"/>
                <c:pt idx="0">
                  <c:v>2018.02.12</c:v>
                </c:pt>
                <c:pt idx="1">
                  <c:v>2018.02.26</c:v>
                </c:pt>
                <c:pt idx="2">
                  <c:v>2018.03.12</c:v>
                </c:pt>
                <c:pt idx="3">
                  <c:v>2018.04.03</c:v>
                </c:pt>
                <c:pt idx="4">
                  <c:v>2018.04.16</c:v>
                </c:pt>
                <c:pt idx="5">
                  <c:v>2018.06.20</c:v>
                </c:pt>
                <c:pt idx="6">
                  <c:v>2018.07.25</c:v>
                </c:pt>
                <c:pt idx="7">
                  <c:v>2018.08.27</c:v>
                </c:pt>
                <c:pt idx="8">
                  <c:v>2018.10.08</c:v>
                </c:pt>
                <c:pt idx="9">
                  <c:v>2018.11.26</c:v>
                </c:pt>
                <c:pt idx="10">
                  <c:v>2018.12.17</c:v>
                </c:pt>
                <c:pt idx="11">
                  <c:v>2019.02.18</c:v>
                </c:pt>
                <c:pt idx="12">
                  <c:v>2019.04.01</c:v>
                </c:pt>
                <c:pt idx="13">
                  <c:v>2019.04.01</c:v>
                </c:pt>
                <c:pt idx="14">
                  <c:v>2019.10.08</c:v>
                </c:pt>
                <c:pt idx="15">
                  <c:v>2019.11.26</c:v>
                </c:pt>
                <c:pt idx="16">
                  <c:v>2019.12.16</c:v>
                </c:pt>
                <c:pt idx="17">
                  <c:v>2020.01.08</c:v>
                </c:pt>
                <c:pt idx="18">
                  <c:v>2020.01.15</c:v>
                </c:pt>
                <c:pt idx="19">
                  <c:v>2020.02.10</c:v>
                </c:pt>
                <c:pt idx="20">
                  <c:v>2020.03.09</c:v>
                </c:pt>
                <c:pt idx="21">
                  <c:v>2019.02.11</c:v>
                </c:pt>
                <c:pt idx="22">
                  <c:v>2020.10.12</c:v>
                </c:pt>
                <c:pt idx="23">
                  <c:v>2020.11.09</c:v>
                </c:pt>
                <c:pt idx="24">
                  <c:v>2021.01.18</c:v>
                </c:pt>
                <c:pt idx="25">
                  <c:v>2021.01.18</c:v>
                </c:pt>
                <c:pt idx="26">
                  <c:v>2021.01.18</c:v>
                </c:pt>
                <c:pt idx="27">
                  <c:v>2021.02.08</c:v>
                </c:pt>
                <c:pt idx="28">
                  <c:v>2021.02.08</c:v>
                </c:pt>
                <c:pt idx="29">
                  <c:v>2021.02.08</c:v>
                </c:pt>
                <c:pt idx="30">
                  <c:v>2021.02.08</c:v>
                </c:pt>
                <c:pt idx="31">
                  <c:v>2021.02.08</c:v>
                </c:pt>
                <c:pt idx="32">
                  <c:v>2021.02.08</c:v>
                </c:pt>
                <c:pt idx="33">
                  <c:v>2021.02.08</c:v>
                </c:pt>
                <c:pt idx="34">
                  <c:v>2021.02.17</c:v>
                </c:pt>
                <c:pt idx="35">
                  <c:v>2021.02.17</c:v>
                </c:pt>
                <c:pt idx="36">
                  <c:v>2021.02.17</c:v>
                </c:pt>
                <c:pt idx="37">
                  <c:v>2021.02.17</c:v>
                </c:pt>
                <c:pt idx="38">
                  <c:v>2021.02.17</c:v>
                </c:pt>
                <c:pt idx="39">
                  <c:v>2021.02.17</c:v>
                </c:pt>
                <c:pt idx="40">
                  <c:v>2021.02.17</c:v>
                </c:pt>
                <c:pt idx="41">
                  <c:v>2021.03.03</c:v>
                </c:pt>
                <c:pt idx="42">
                  <c:v>2021.03.08</c:v>
                </c:pt>
                <c:pt idx="43">
                  <c:v>2021.03.08</c:v>
                </c:pt>
                <c:pt idx="44">
                  <c:v>2021.03.08</c:v>
                </c:pt>
                <c:pt idx="45">
                  <c:v>2021.03.08</c:v>
                </c:pt>
                <c:pt idx="46">
                  <c:v>2021.03.08</c:v>
                </c:pt>
                <c:pt idx="47">
                  <c:v>2021.03.08</c:v>
                </c:pt>
                <c:pt idx="48">
                  <c:v>2021.03.08</c:v>
                </c:pt>
                <c:pt idx="49">
                  <c:v>2021.03.03</c:v>
                </c:pt>
                <c:pt idx="50">
                  <c:v>2021.03.03</c:v>
                </c:pt>
                <c:pt idx="51">
                  <c:v>2021.03.03</c:v>
                </c:pt>
                <c:pt idx="52">
                  <c:v>2021.03.03</c:v>
                </c:pt>
                <c:pt idx="53">
                  <c:v>2021.03.03</c:v>
                </c:pt>
                <c:pt idx="54">
                  <c:v>2021.03.03</c:v>
                </c:pt>
                <c:pt idx="55">
                  <c:v>2021.03.01</c:v>
                </c:pt>
                <c:pt idx="56">
                  <c:v>2021.03.22</c:v>
                </c:pt>
                <c:pt idx="57">
                  <c:v>2021.03.22</c:v>
                </c:pt>
                <c:pt idx="58">
                  <c:v>2021.03.22</c:v>
                </c:pt>
                <c:pt idx="59">
                  <c:v>2021.03.22</c:v>
                </c:pt>
                <c:pt idx="60">
                  <c:v>2021.03.22</c:v>
                </c:pt>
                <c:pt idx="61">
                  <c:v>2021.03.22</c:v>
                </c:pt>
                <c:pt idx="62">
                  <c:v>2021.03.22</c:v>
                </c:pt>
                <c:pt idx="63">
                  <c:v>2021.03.29</c:v>
                </c:pt>
                <c:pt idx="64">
                  <c:v>2021.03.29</c:v>
                </c:pt>
                <c:pt idx="65">
                  <c:v>2021.03.29</c:v>
                </c:pt>
                <c:pt idx="66">
                  <c:v>2021.03.29</c:v>
                </c:pt>
                <c:pt idx="67">
                  <c:v>2021.03.29</c:v>
                </c:pt>
                <c:pt idx="68">
                  <c:v>2021.03.29</c:v>
                </c:pt>
                <c:pt idx="69">
                  <c:v>2021.03.29</c:v>
                </c:pt>
                <c:pt idx="70">
                  <c:v>2021.04.13</c:v>
                </c:pt>
                <c:pt idx="71">
                  <c:v>2021.04.13</c:v>
                </c:pt>
                <c:pt idx="72">
                  <c:v>2021.04.13</c:v>
                </c:pt>
                <c:pt idx="73">
                  <c:v>2021.04.13</c:v>
                </c:pt>
                <c:pt idx="74">
                  <c:v>2021.04.13</c:v>
                </c:pt>
                <c:pt idx="75">
                  <c:v>2021.04.13</c:v>
                </c:pt>
                <c:pt idx="76">
                  <c:v>2021.04.13</c:v>
                </c:pt>
                <c:pt idx="77">
                  <c:v>2021.04.28</c:v>
                </c:pt>
                <c:pt idx="78">
                  <c:v>2021.04.28</c:v>
                </c:pt>
                <c:pt idx="79">
                  <c:v>2021.04.28</c:v>
                </c:pt>
                <c:pt idx="80">
                  <c:v>2021.05.10</c:v>
                </c:pt>
                <c:pt idx="81">
                  <c:v>2021.05.10</c:v>
                </c:pt>
                <c:pt idx="82">
                  <c:v>2021.06.14</c:v>
                </c:pt>
                <c:pt idx="83">
                  <c:v>2021.07.27</c:v>
                </c:pt>
                <c:pt idx="84">
                  <c:v>2021.09.13</c:v>
                </c:pt>
                <c:pt idx="85">
                  <c:v>2021.10.05</c:v>
                </c:pt>
                <c:pt idx="86">
                  <c:v>2021.10.11</c:v>
                </c:pt>
                <c:pt idx="87">
                  <c:v>2022.01.10</c:v>
                </c:pt>
              </c:strCache>
            </c:strRef>
          </c:xVal>
          <c:yVal>
            <c:numRef>
              <c:f>Diagram!$C$3:$C$90</c:f>
              <c:numCache>
                <c:formatCode>0</c:formatCode>
                <c:ptCount val="88"/>
                <c:pt idx="0">
                  <c:v>10.329545454545455</c:v>
                </c:pt>
                <c:pt idx="1">
                  <c:v>10.329545454545455</c:v>
                </c:pt>
                <c:pt idx="2">
                  <c:v>10.329545454545455</c:v>
                </c:pt>
                <c:pt idx="3">
                  <c:v>10.329545454545455</c:v>
                </c:pt>
                <c:pt idx="4">
                  <c:v>10.329545454545455</c:v>
                </c:pt>
                <c:pt idx="5">
                  <c:v>10.329545454545455</c:v>
                </c:pt>
                <c:pt idx="6">
                  <c:v>10.329545454545455</c:v>
                </c:pt>
                <c:pt idx="7">
                  <c:v>10.329545454545455</c:v>
                </c:pt>
                <c:pt idx="8">
                  <c:v>10.329545454545455</c:v>
                </c:pt>
                <c:pt idx="9">
                  <c:v>10.329545454545455</c:v>
                </c:pt>
                <c:pt idx="10">
                  <c:v>10.329545454545455</c:v>
                </c:pt>
                <c:pt idx="11">
                  <c:v>10.329545454545455</c:v>
                </c:pt>
                <c:pt idx="12">
                  <c:v>10.329545454545455</c:v>
                </c:pt>
                <c:pt idx="13">
                  <c:v>10.329545454545455</c:v>
                </c:pt>
                <c:pt idx="14">
                  <c:v>10.329545454545455</c:v>
                </c:pt>
                <c:pt idx="15">
                  <c:v>10.329545454545455</c:v>
                </c:pt>
                <c:pt idx="16">
                  <c:v>10.329545454545455</c:v>
                </c:pt>
                <c:pt idx="17">
                  <c:v>10.329545454545455</c:v>
                </c:pt>
                <c:pt idx="18">
                  <c:v>10.329545454545455</c:v>
                </c:pt>
                <c:pt idx="19">
                  <c:v>10.329545454545455</c:v>
                </c:pt>
                <c:pt idx="20">
                  <c:v>10.329545454545455</c:v>
                </c:pt>
                <c:pt idx="21">
                  <c:v>10.329545454545455</c:v>
                </c:pt>
                <c:pt idx="22">
                  <c:v>10.329545454545455</c:v>
                </c:pt>
                <c:pt idx="23">
                  <c:v>10.329545454545455</c:v>
                </c:pt>
                <c:pt idx="24">
                  <c:v>10.329545454545455</c:v>
                </c:pt>
                <c:pt idx="25">
                  <c:v>10.329545454545455</c:v>
                </c:pt>
                <c:pt idx="26">
                  <c:v>10.329545454545455</c:v>
                </c:pt>
                <c:pt idx="27">
                  <c:v>10.329545454545455</c:v>
                </c:pt>
                <c:pt idx="28">
                  <c:v>10.329545454545455</c:v>
                </c:pt>
                <c:pt idx="29">
                  <c:v>10.329545454545455</c:v>
                </c:pt>
                <c:pt idx="30">
                  <c:v>10.329545454545455</c:v>
                </c:pt>
                <c:pt idx="31">
                  <c:v>10.329545454545455</c:v>
                </c:pt>
                <c:pt idx="32">
                  <c:v>10.329545454545455</c:v>
                </c:pt>
                <c:pt idx="33">
                  <c:v>10.329545454545455</c:v>
                </c:pt>
                <c:pt idx="34">
                  <c:v>10.329545454545455</c:v>
                </c:pt>
                <c:pt idx="35">
                  <c:v>10.329545454545455</c:v>
                </c:pt>
                <c:pt idx="36">
                  <c:v>10.329545454545455</c:v>
                </c:pt>
                <c:pt idx="37">
                  <c:v>10.329545454545455</c:v>
                </c:pt>
                <c:pt idx="38">
                  <c:v>10.329545454545455</c:v>
                </c:pt>
                <c:pt idx="39">
                  <c:v>10.329545454545455</c:v>
                </c:pt>
                <c:pt idx="40">
                  <c:v>10.329545454545455</c:v>
                </c:pt>
                <c:pt idx="41">
                  <c:v>10.329545454545455</c:v>
                </c:pt>
                <c:pt idx="42">
                  <c:v>10.329545454545455</c:v>
                </c:pt>
                <c:pt idx="43">
                  <c:v>10.329545454545455</c:v>
                </c:pt>
                <c:pt idx="44">
                  <c:v>10.329545454545455</c:v>
                </c:pt>
                <c:pt idx="45">
                  <c:v>10.329545454545455</c:v>
                </c:pt>
                <c:pt idx="46">
                  <c:v>10.329545454545455</c:v>
                </c:pt>
                <c:pt idx="47">
                  <c:v>10.329545454545455</c:v>
                </c:pt>
                <c:pt idx="48">
                  <c:v>10.329545454545455</c:v>
                </c:pt>
                <c:pt idx="49">
                  <c:v>10.329545454545455</c:v>
                </c:pt>
                <c:pt idx="50">
                  <c:v>10.329545454545455</c:v>
                </c:pt>
                <c:pt idx="51">
                  <c:v>10.329545454545455</c:v>
                </c:pt>
                <c:pt idx="52">
                  <c:v>10.329545454545455</c:v>
                </c:pt>
                <c:pt idx="53">
                  <c:v>10.329545454545455</c:v>
                </c:pt>
                <c:pt idx="54">
                  <c:v>10.329545454545455</c:v>
                </c:pt>
                <c:pt idx="55">
                  <c:v>10.329545454545455</c:v>
                </c:pt>
                <c:pt idx="56">
                  <c:v>10.329545454545455</c:v>
                </c:pt>
                <c:pt idx="57">
                  <c:v>10.329545454545455</c:v>
                </c:pt>
                <c:pt idx="58">
                  <c:v>10.329545454545455</c:v>
                </c:pt>
                <c:pt idx="59">
                  <c:v>10.329545454545455</c:v>
                </c:pt>
                <c:pt idx="60">
                  <c:v>10.329545454545455</c:v>
                </c:pt>
                <c:pt idx="61">
                  <c:v>10.329545454545455</c:v>
                </c:pt>
                <c:pt idx="62">
                  <c:v>10.329545454545455</c:v>
                </c:pt>
                <c:pt idx="63">
                  <c:v>10.329545454545455</c:v>
                </c:pt>
                <c:pt idx="64">
                  <c:v>10.329545454545455</c:v>
                </c:pt>
                <c:pt idx="65">
                  <c:v>10.329545454545455</c:v>
                </c:pt>
                <c:pt idx="66">
                  <c:v>10.329545454545455</c:v>
                </c:pt>
                <c:pt idx="67">
                  <c:v>10.329545454545455</c:v>
                </c:pt>
                <c:pt idx="68">
                  <c:v>10.329545454545455</c:v>
                </c:pt>
                <c:pt idx="69">
                  <c:v>10.329545454545455</c:v>
                </c:pt>
                <c:pt idx="70">
                  <c:v>10.329545454545455</c:v>
                </c:pt>
                <c:pt idx="71">
                  <c:v>10.329545454545455</c:v>
                </c:pt>
                <c:pt idx="72">
                  <c:v>10.329545454545455</c:v>
                </c:pt>
                <c:pt idx="73">
                  <c:v>10.329545454545455</c:v>
                </c:pt>
                <c:pt idx="74">
                  <c:v>10.329545454545455</c:v>
                </c:pt>
                <c:pt idx="75">
                  <c:v>10.329545454545455</c:v>
                </c:pt>
                <c:pt idx="76">
                  <c:v>10.329545454545455</c:v>
                </c:pt>
                <c:pt idx="77">
                  <c:v>10.329545454545455</c:v>
                </c:pt>
                <c:pt idx="78">
                  <c:v>10.329545454545455</c:v>
                </c:pt>
                <c:pt idx="79">
                  <c:v>10.329545454545455</c:v>
                </c:pt>
                <c:pt idx="80">
                  <c:v>10.329545454545455</c:v>
                </c:pt>
                <c:pt idx="81">
                  <c:v>10.329545454545455</c:v>
                </c:pt>
                <c:pt idx="82">
                  <c:v>10.329545454545455</c:v>
                </c:pt>
                <c:pt idx="83">
                  <c:v>10.329545454545455</c:v>
                </c:pt>
                <c:pt idx="84">
                  <c:v>10.329545454545455</c:v>
                </c:pt>
                <c:pt idx="85">
                  <c:v>10.329545454545455</c:v>
                </c:pt>
                <c:pt idx="86">
                  <c:v>10.329545454545455</c:v>
                </c:pt>
                <c:pt idx="87">
                  <c:v>10.329545454545455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4BF-4A8B-A4C0-AA370EE1C92B}"/>
            </c:ext>
          </c:extLst>
        </c:ser>
        <c:ser>
          <c:idx val="2"/>
          <c:order val="2"/>
          <c:tx>
            <c:strRef>
              <c:f>Diagram!$D$2</c:f>
              <c:strCache>
                <c:ptCount val="1"/>
                <c:pt idx="0">
                  <c:v>Beavatkozási küszöbérték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Diagram!$A$3:$A$90</c:f>
              <c:strCache>
                <c:ptCount val="88"/>
                <c:pt idx="0">
                  <c:v>2018.02.12</c:v>
                </c:pt>
                <c:pt idx="1">
                  <c:v>2018.02.26</c:v>
                </c:pt>
                <c:pt idx="2">
                  <c:v>2018.03.12</c:v>
                </c:pt>
                <c:pt idx="3">
                  <c:v>2018.04.03</c:v>
                </c:pt>
                <c:pt idx="4">
                  <c:v>2018.04.16</c:v>
                </c:pt>
                <c:pt idx="5">
                  <c:v>2018.06.20</c:v>
                </c:pt>
                <c:pt idx="6">
                  <c:v>2018.07.25</c:v>
                </c:pt>
                <c:pt idx="7">
                  <c:v>2018.08.27</c:v>
                </c:pt>
                <c:pt idx="8">
                  <c:v>2018.10.08</c:v>
                </c:pt>
                <c:pt idx="9">
                  <c:v>2018.11.26</c:v>
                </c:pt>
                <c:pt idx="10">
                  <c:v>2018.12.17</c:v>
                </c:pt>
                <c:pt idx="11">
                  <c:v>2019.02.18</c:v>
                </c:pt>
                <c:pt idx="12">
                  <c:v>2019.04.01</c:v>
                </c:pt>
                <c:pt idx="13">
                  <c:v>2019.04.01</c:v>
                </c:pt>
                <c:pt idx="14">
                  <c:v>2019.10.08</c:v>
                </c:pt>
                <c:pt idx="15">
                  <c:v>2019.11.26</c:v>
                </c:pt>
                <c:pt idx="16">
                  <c:v>2019.12.16</c:v>
                </c:pt>
                <c:pt idx="17">
                  <c:v>2020.01.08</c:v>
                </c:pt>
                <c:pt idx="18">
                  <c:v>2020.01.15</c:v>
                </c:pt>
                <c:pt idx="19">
                  <c:v>2020.02.10</c:v>
                </c:pt>
                <c:pt idx="20">
                  <c:v>2020.03.09</c:v>
                </c:pt>
                <c:pt idx="21">
                  <c:v>2019.02.11</c:v>
                </c:pt>
                <c:pt idx="22">
                  <c:v>2020.10.12</c:v>
                </c:pt>
                <c:pt idx="23">
                  <c:v>2020.11.09</c:v>
                </c:pt>
                <c:pt idx="24">
                  <c:v>2021.01.18</c:v>
                </c:pt>
                <c:pt idx="25">
                  <c:v>2021.01.18</c:v>
                </c:pt>
                <c:pt idx="26">
                  <c:v>2021.01.18</c:v>
                </c:pt>
                <c:pt idx="27">
                  <c:v>2021.02.08</c:v>
                </c:pt>
                <c:pt idx="28">
                  <c:v>2021.02.08</c:v>
                </c:pt>
                <c:pt idx="29">
                  <c:v>2021.02.08</c:v>
                </c:pt>
                <c:pt idx="30">
                  <c:v>2021.02.08</c:v>
                </c:pt>
                <c:pt idx="31">
                  <c:v>2021.02.08</c:v>
                </c:pt>
                <c:pt idx="32">
                  <c:v>2021.02.08</c:v>
                </c:pt>
                <c:pt idx="33">
                  <c:v>2021.02.08</c:v>
                </c:pt>
                <c:pt idx="34">
                  <c:v>2021.02.17</c:v>
                </c:pt>
                <c:pt idx="35">
                  <c:v>2021.02.17</c:v>
                </c:pt>
                <c:pt idx="36">
                  <c:v>2021.02.17</c:v>
                </c:pt>
                <c:pt idx="37">
                  <c:v>2021.02.17</c:v>
                </c:pt>
                <c:pt idx="38">
                  <c:v>2021.02.17</c:v>
                </c:pt>
                <c:pt idx="39">
                  <c:v>2021.02.17</c:v>
                </c:pt>
                <c:pt idx="40">
                  <c:v>2021.02.17</c:v>
                </c:pt>
                <c:pt idx="41">
                  <c:v>2021.03.03</c:v>
                </c:pt>
                <c:pt idx="42">
                  <c:v>2021.03.08</c:v>
                </c:pt>
                <c:pt idx="43">
                  <c:v>2021.03.08</c:v>
                </c:pt>
                <c:pt idx="44">
                  <c:v>2021.03.08</c:v>
                </c:pt>
                <c:pt idx="45">
                  <c:v>2021.03.08</c:v>
                </c:pt>
                <c:pt idx="46">
                  <c:v>2021.03.08</c:v>
                </c:pt>
                <c:pt idx="47">
                  <c:v>2021.03.08</c:v>
                </c:pt>
                <c:pt idx="48">
                  <c:v>2021.03.08</c:v>
                </c:pt>
                <c:pt idx="49">
                  <c:v>2021.03.03</c:v>
                </c:pt>
                <c:pt idx="50">
                  <c:v>2021.03.03</c:v>
                </c:pt>
                <c:pt idx="51">
                  <c:v>2021.03.03</c:v>
                </c:pt>
                <c:pt idx="52">
                  <c:v>2021.03.03</c:v>
                </c:pt>
                <c:pt idx="53">
                  <c:v>2021.03.03</c:v>
                </c:pt>
                <c:pt idx="54">
                  <c:v>2021.03.03</c:v>
                </c:pt>
                <c:pt idx="55">
                  <c:v>2021.03.01</c:v>
                </c:pt>
                <c:pt idx="56">
                  <c:v>2021.03.22</c:v>
                </c:pt>
                <c:pt idx="57">
                  <c:v>2021.03.22</c:v>
                </c:pt>
                <c:pt idx="58">
                  <c:v>2021.03.22</c:v>
                </c:pt>
                <c:pt idx="59">
                  <c:v>2021.03.22</c:v>
                </c:pt>
                <c:pt idx="60">
                  <c:v>2021.03.22</c:v>
                </c:pt>
                <c:pt idx="61">
                  <c:v>2021.03.22</c:v>
                </c:pt>
                <c:pt idx="62">
                  <c:v>2021.03.22</c:v>
                </c:pt>
                <c:pt idx="63">
                  <c:v>2021.03.29</c:v>
                </c:pt>
                <c:pt idx="64">
                  <c:v>2021.03.29</c:v>
                </c:pt>
                <c:pt idx="65">
                  <c:v>2021.03.29</c:v>
                </c:pt>
                <c:pt idx="66">
                  <c:v>2021.03.29</c:v>
                </c:pt>
                <c:pt idx="67">
                  <c:v>2021.03.29</c:v>
                </c:pt>
                <c:pt idx="68">
                  <c:v>2021.03.29</c:v>
                </c:pt>
                <c:pt idx="69">
                  <c:v>2021.03.29</c:v>
                </c:pt>
                <c:pt idx="70">
                  <c:v>2021.04.13</c:v>
                </c:pt>
                <c:pt idx="71">
                  <c:v>2021.04.13</c:v>
                </c:pt>
                <c:pt idx="72">
                  <c:v>2021.04.13</c:v>
                </c:pt>
                <c:pt idx="73">
                  <c:v>2021.04.13</c:v>
                </c:pt>
                <c:pt idx="74">
                  <c:v>2021.04.13</c:v>
                </c:pt>
                <c:pt idx="75">
                  <c:v>2021.04.13</c:v>
                </c:pt>
                <c:pt idx="76">
                  <c:v>2021.04.13</c:v>
                </c:pt>
                <c:pt idx="77">
                  <c:v>2021.04.28</c:v>
                </c:pt>
                <c:pt idx="78">
                  <c:v>2021.04.28</c:v>
                </c:pt>
                <c:pt idx="79">
                  <c:v>2021.04.28</c:v>
                </c:pt>
                <c:pt idx="80">
                  <c:v>2021.05.10</c:v>
                </c:pt>
                <c:pt idx="81">
                  <c:v>2021.05.10</c:v>
                </c:pt>
                <c:pt idx="82">
                  <c:v>2021.06.14</c:v>
                </c:pt>
                <c:pt idx="83">
                  <c:v>2021.07.27</c:v>
                </c:pt>
                <c:pt idx="84">
                  <c:v>2021.09.13</c:v>
                </c:pt>
                <c:pt idx="85">
                  <c:v>2021.10.05</c:v>
                </c:pt>
                <c:pt idx="86">
                  <c:v>2021.10.11</c:v>
                </c:pt>
                <c:pt idx="87">
                  <c:v>2022.01.10</c:v>
                </c:pt>
              </c:strCache>
            </c:strRef>
          </c:xVal>
          <c:yVal>
            <c:numRef>
              <c:f>Diagram!$D$3:$D$90</c:f>
              <c:numCache>
                <c:formatCode>0</c:formatCode>
                <c:ptCount val="88"/>
                <c:pt idx="0">
                  <c:v>56.530131189545109</c:v>
                </c:pt>
                <c:pt idx="1">
                  <c:v>56.530131189545109</c:v>
                </c:pt>
                <c:pt idx="2">
                  <c:v>56.530131189545109</c:v>
                </c:pt>
                <c:pt idx="3">
                  <c:v>56.530131189545109</c:v>
                </c:pt>
                <c:pt idx="4">
                  <c:v>56.530131189545109</c:v>
                </c:pt>
                <c:pt idx="5">
                  <c:v>56.530131189545109</c:v>
                </c:pt>
                <c:pt idx="6">
                  <c:v>56.530131189545109</c:v>
                </c:pt>
                <c:pt idx="7">
                  <c:v>56.530131189545109</c:v>
                </c:pt>
                <c:pt idx="8">
                  <c:v>56.530131189545109</c:v>
                </c:pt>
                <c:pt idx="9">
                  <c:v>56.530131189545109</c:v>
                </c:pt>
                <c:pt idx="10">
                  <c:v>56.530131189545109</c:v>
                </c:pt>
                <c:pt idx="11">
                  <c:v>56.530131189545109</c:v>
                </c:pt>
                <c:pt idx="12">
                  <c:v>56.530131189545109</c:v>
                </c:pt>
                <c:pt idx="13">
                  <c:v>56.530131189545109</c:v>
                </c:pt>
                <c:pt idx="14">
                  <c:v>56.530131189545109</c:v>
                </c:pt>
                <c:pt idx="15">
                  <c:v>56.530131189545109</c:v>
                </c:pt>
                <c:pt idx="16">
                  <c:v>56.530131189545109</c:v>
                </c:pt>
                <c:pt idx="17">
                  <c:v>56.530131189545109</c:v>
                </c:pt>
                <c:pt idx="18">
                  <c:v>56.530131189545109</c:v>
                </c:pt>
                <c:pt idx="19">
                  <c:v>56.530131189545109</c:v>
                </c:pt>
                <c:pt idx="20">
                  <c:v>56.530131189545109</c:v>
                </c:pt>
                <c:pt idx="21">
                  <c:v>56.530131189545109</c:v>
                </c:pt>
                <c:pt idx="22">
                  <c:v>56.530131189545109</c:v>
                </c:pt>
                <c:pt idx="23">
                  <c:v>56.530131189545109</c:v>
                </c:pt>
                <c:pt idx="24">
                  <c:v>56.530131189545109</c:v>
                </c:pt>
                <c:pt idx="25">
                  <c:v>56.530131189545109</c:v>
                </c:pt>
                <c:pt idx="26">
                  <c:v>56.530131189545109</c:v>
                </c:pt>
                <c:pt idx="27">
                  <c:v>56.530131189545109</c:v>
                </c:pt>
                <c:pt idx="28">
                  <c:v>56.530131189545109</c:v>
                </c:pt>
                <c:pt idx="29">
                  <c:v>56.530131189545109</c:v>
                </c:pt>
                <c:pt idx="30">
                  <c:v>56.530131189545109</c:v>
                </c:pt>
                <c:pt idx="31">
                  <c:v>56.530131189545109</c:v>
                </c:pt>
                <c:pt idx="32">
                  <c:v>56.530131189545109</c:v>
                </c:pt>
                <c:pt idx="33">
                  <c:v>56.530131189545109</c:v>
                </c:pt>
                <c:pt idx="34">
                  <c:v>56.530131189545109</c:v>
                </c:pt>
                <c:pt idx="35">
                  <c:v>56.530131189545109</c:v>
                </c:pt>
                <c:pt idx="36">
                  <c:v>56.530131189545109</c:v>
                </c:pt>
                <c:pt idx="37">
                  <c:v>56.530131189545109</c:v>
                </c:pt>
                <c:pt idx="38">
                  <c:v>56.530131189545109</c:v>
                </c:pt>
                <c:pt idx="39">
                  <c:v>56.530131189545109</c:v>
                </c:pt>
                <c:pt idx="40">
                  <c:v>56.530131189545109</c:v>
                </c:pt>
                <c:pt idx="41">
                  <c:v>56.530131189545109</c:v>
                </c:pt>
                <c:pt idx="42">
                  <c:v>56.530131189545109</c:v>
                </c:pt>
                <c:pt idx="43">
                  <c:v>56.530131189545109</c:v>
                </c:pt>
                <c:pt idx="44">
                  <c:v>56.530131189545109</c:v>
                </c:pt>
                <c:pt idx="45">
                  <c:v>56.530131189545109</c:v>
                </c:pt>
                <c:pt idx="46">
                  <c:v>56.530131189545109</c:v>
                </c:pt>
                <c:pt idx="47">
                  <c:v>56.530131189545109</c:v>
                </c:pt>
                <c:pt idx="48">
                  <c:v>56.530131189545109</c:v>
                </c:pt>
                <c:pt idx="49">
                  <c:v>56.530131189545109</c:v>
                </c:pt>
                <c:pt idx="50">
                  <c:v>56.530131189545109</c:v>
                </c:pt>
                <c:pt idx="51">
                  <c:v>56.530131189545109</c:v>
                </c:pt>
                <c:pt idx="52">
                  <c:v>56.530131189545109</c:v>
                </c:pt>
                <c:pt idx="53">
                  <c:v>56.530131189545109</c:v>
                </c:pt>
                <c:pt idx="54">
                  <c:v>56.530131189545109</c:v>
                </c:pt>
                <c:pt idx="55">
                  <c:v>56.530131189545109</c:v>
                </c:pt>
                <c:pt idx="56">
                  <c:v>56.530131189545109</c:v>
                </c:pt>
                <c:pt idx="57">
                  <c:v>56.530131189545109</c:v>
                </c:pt>
                <c:pt idx="58">
                  <c:v>56.530131189545109</c:v>
                </c:pt>
                <c:pt idx="59">
                  <c:v>56.530131189545109</c:v>
                </c:pt>
                <c:pt idx="60">
                  <c:v>56.530131189545109</c:v>
                </c:pt>
                <c:pt idx="61">
                  <c:v>56.530131189545109</c:v>
                </c:pt>
                <c:pt idx="62">
                  <c:v>56.530131189545109</c:v>
                </c:pt>
                <c:pt idx="63">
                  <c:v>56.530131189545109</c:v>
                </c:pt>
                <c:pt idx="64">
                  <c:v>56.530131189545109</c:v>
                </c:pt>
                <c:pt idx="65">
                  <c:v>56.530131189545109</c:v>
                </c:pt>
                <c:pt idx="66">
                  <c:v>56.530131189545109</c:v>
                </c:pt>
                <c:pt idx="67">
                  <c:v>56.530131189545109</c:v>
                </c:pt>
                <c:pt idx="68">
                  <c:v>56.530131189545109</c:v>
                </c:pt>
                <c:pt idx="69">
                  <c:v>56.530131189545109</c:v>
                </c:pt>
                <c:pt idx="70">
                  <c:v>56.530131189545109</c:v>
                </c:pt>
                <c:pt idx="71">
                  <c:v>56.530131189545109</c:v>
                </c:pt>
                <c:pt idx="72">
                  <c:v>56.530131189545109</c:v>
                </c:pt>
                <c:pt idx="73">
                  <c:v>56.530131189545109</c:v>
                </c:pt>
                <c:pt idx="74">
                  <c:v>56.530131189545109</c:v>
                </c:pt>
                <c:pt idx="75">
                  <c:v>56.530131189545109</c:v>
                </c:pt>
                <c:pt idx="76">
                  <c:v>56.530131189545109</c:v>
                </c:pt>
                <c:pt idx="77">
                  <c:v>56.530131189545109</c:v>
                </c:pt>
                <c:pt idx="78">
                  <c:v>56.530131189545109</c:v>
                </c:pt>
                <c:pt idx="79">
                  <c:v>56.530131189545109</c:v>
                </c:pt>
                <c:pt idx="80">
                  <c:v>56.530131189545109</c:v>
                </c:pt>
                <c:pt idx="81">
                  <c:v>56.530131189545109</c:v>
                </c:pt>
                <c:pt idx="82">
                  <c:v>56.530131189545109</c:v>
                </c:pt>
                <c:pt idx="83">
                  <c:v>56.530131189545109</c:v>
                </c:pt>
                <c:pt idx="84">
                  <c:v>56.530131189545109</c:v>
                </c:pt>
                <c:pt idx="85">
                  <c:v>56.530131189545109</c:v>
                </c:pt>
                <c:pt idx="86">
                  <c:v>56.530131189545109</c:v>
                </c:pt>
                <c:pt idx="87">
                  <c:v>56.530131189545109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4BF-4A8B-A4C0-AA370EE1C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15488"/>
        <c:axId val="110813952"/>
      </c:scatterChart>
      <c:valAx>
        <c:axId val="11081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Minta sorszáma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813952"/>
        <c:crosses val="autoZero"/>
        <c:crossBetween val="midCat"/>
      </c:valAx>
      <c:valAx>
        <c:axId val="110813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Minta eredménye [szám/l]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815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15496248593845"/>
          <c:y val="0.11147190286030197"/>
          <c:w val="0.17292213244822657"/>
          <c:h val="0.63864785785979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41EB5-0ED9-4682-BC53-1C30CBAE6285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89A2B453-5E7D-4606-AF56-456D5BA4881B}">
      <dgm:prSet phldrT="[Szöveg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Vízgyűjtő terület</a:t>
          </a:r>
          <a:endParaRPr lang="hu-H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6C3E5-158B-4896-9921-59C6CBE2C085}" type="parTrans" cxnId="{D5EDADDD-E768-4836-9A88-CC5FAF1A76B4}">
      <dgm:prSet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DD1DF-25A9-42AA-B582-95AD769F4E0A}" type="sibTrans" cxnId="{D5EDADDD-E768-4836-9A88-CC5FAF1A76B4}">
      <dgm:prSet custT="1"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222F3-EBD6-4011-A953-B9DE10426232}">
      <dgm:prSet phldrT="[Szöveg]" custT="1"/>
      <dgm:spPr>
        <a:solidFill>
          <a:srgbClr val="00B0F0">
            <a:alpha val="80000"/>
          </a:srgbClr>
        </a:solidFill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Nyersvíz</a:t>
          </a:r>
          <a:endParaRPr lang="hu-H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CBFC0-E775-4B14-BAEA-05A25972AA80}" type="parTrans" cxnId="{BC1552D9-F4AF-475D-BCDC-A722F1A19426}">
      <dgm:prSet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764CD-B25A-412C-988F-66EF2164BAC4}" type="sibTrans" cxnId="{BC1552D9-F4AF-475D-BCDC-A722F1A19426}">
      <dgm:prSet custT="1"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F10EA-67BA-4C88-B5CA-1C1F91169C3E}">
      <dgm:prSet phldrT="[Szöveg]" custT="1"/>
      <dgm:spPr>
        <a:solidFill>
          <a:srgbClr val="00B0F0">
            <a:alpha val="70000"/>
          </a:srgbClr>
        </a:solidFill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Vízkezelés</a:t>
          </a:r>
          <a:b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/fertőtlenítés</a:t>
          </a:r>
          <a:endParaRPr lang="hu-H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64DCA-3E6F-4AAB-85CC-FCC105A3326F}" type="parTrans" cxnId="{2F4F5471-ED3B-43BC-AA35-69B04120650F}">
      <dgm:prSet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C3AB9-F6C0-458F-8CA0-A933CC6D7F55}" type="sibTrans" cxnId="{2F4F5471-ED3B-43BC-AA35-69B04120650F}">
      <dgm:prSet custT="1"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C91A0-8ECD-4025-AEC9-9B7AF97AA0A3}">
      <dgm:prSet custT="1"/>
      <dgm:spPr>
        <a:solidFill>
          <a:srgbClr val="00B0F0">
            <a:alpha val="60000"/>
          </a:srgbClr>
        </a:solidFill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Elosztóhálózat</a:t>
          </a:r>
          <a:b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/tárolás</a:t>
          </a:r>
          <a:endParaRPr lang="hu-H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56E78-E118-4C34-B45F-D3C27E66A45A}" type="parTrans" cxnId="{5CAA75AB-13A7-44FF-B45C-B54326282996}">
      <dgm:prSet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26174-9DB1-4E18-8E2B-BCA8A44E1813}" type="sibTrans" cxnId="{5CAA75AB-13A7-44FF-B45C-B54326282996}">
      <dgm:prSet custT="1"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7E62A-615C-4E84-8710-DA85549B4B48}">
      <dgm:prSet phldrT="[Szöveg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Házi (belső) elosztóhálózat</a:t>
          </a:r>
          <a:endParaRPr lang="hu-H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86DC27-ED26-4861-9CAA-D1BB08D10E6A}" type="parTrans" cxnId="{931B2B19-7A9B-45EB-B4FF-7B6D44047458}">
      <dgm:prSet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A7537-7161-40E7-B132-10FC89F82CDC}" type="sibTrans" cxnId="{931B2B19-7A9B-45EB-B4FF-7B6D44047458}">
      <dgm:prSet custT="1"/>
      <dgm:spPr/>
      <dgm:t>
        <a:bodyPr/>
        <a:lstStyle/>
        <a:p>
          <a:endParaRPr lang="hu-H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2E8A6-D8BA-466D-B1B2-E359D9A4128F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Fogyasztó</a:t>
          </a:r>
          <a:endParaRPr lang="hu-H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BF822-3685-4F6E-B8FE-21AD25B56751}" type="parTrans" cxnId="{33D3DDC4-C8A6-46D7-BB50-3D4C246C0A16}">
      <dgm:prSet/>
      <dgm:spPr/>
      <dgm:t>
        <a:bodyPr/>
        <a:lstStyle/>
        <a:p>
          <a:endParaRPr lang="hu-HU" sz="1800"/>
        </a:p>
      </dgm:t>
    </dgm:pt>
    <dgm:pt modelId="{84EBDBCB-E917-4BBE-9649-E319D9D08074}" type="sibTrans" cxnId="{33D3DDC4-C8A6-46D7-BB50-3D4C246C0A16}">
      <dgm:prSet/>
      <dgm:spPr/>
      <dgm:t>
        <a:bodyPr/>
        <a:lstStyle/>
        <a:p>
          <a:endParaRPr lang="hu-HU" sz="1800"/>
        </a:p>
      </dgm:t>
    </dgm:pt>
    <dgm:pt modelId="{D68FB48F-3342-4F4E-91F6-93369A07637F}" type="pres">
      <dgm:prSet presAssocID="{C5741EB5-0ED9-4682-BC53-1C30CBAE62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FA9B7A0-DA3D-43E7-AA67-A62915AA332F}" type="pres">
      <dgm:prSet presAssocID="{89A2B453-5E7D-4606-AF56-456D5BA4881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22D6C8-1A66-4108-8AB7-6251676028A6}" type="pres">
      <dgm:prSet presAssocID="{C6FDD1DF-25A9-42AA-B582-95AD769F4E0A}" presName="sibTrans" presStyleLbl="sibTrans2D1" presStyleIdx="0" presStyleCnt="5"/>
      <dgm:spPr/>
      <dgm:t>
        <a:bodyPr/>
        <a:lstStyle/>
        <a:p>
          <a:endParaRPr lang="hu-HU"/>
        </a:p>
      </dgm:t>
    </dgm:pt>
    <dgm:pt modelId="{961BE470-5882-4BA0-823F-3EBFD8DCAB90}" type="pres">
      <dgm:prSet presAssocID="{C6FDD1DF-25A9-42AA-B582-95AD769F4E0A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C407450A-8665-477B-BD00-4C560D936DD2}" type="pres">
      <dgm:prSet presAssocID="{3A1222F3-EBD6-4011-A953-B9DE1042623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C73A4A-C3E7-49BB-BC3E-D1CCDC6CABA2}" type="pres">
      <dgm:prSet presAssocID="{5EB764CD-B25A-412C-988F-66EF2164BAC4}" presName="sibTrans" presStyleLbl="sibTrans2D1" presStyleIdx="1" presStyleCnt="5"/>
      <dgm:spPr/>
      <dgm:t>
        <a:bodyPr/>
        <a:lstStyle/>
        <a:p>
          <a:endParaRPr lang="hu-HU"/>
        </a:p>
      </dgm:t>
    </dgm:pt>
    <dgm:pt modelId="{7A1A0533-475A-42DE-B4FD-F22921952D2D}" type="pres">
      <dgm:prSet presAssocID="{5EB764CD-B25A-412C-988F-66EF2164BAC4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A53F76CC-9A64-4FEF-AC3B-F9C7A81B4FDF}" type="pres">
      <dgm:prSet presAssocID="{368F10EA-67BA-4C88-B5CA-1C1F91169C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8A420D-0265-4103-B0EF-AC0B8769FBC2}" type="pres">
      <dgm:prSet presAssocID="{C00C3AB9-F6C0-458F-8CA0-A933CC6D7F55}" presName="sibTrans" presStyleLbl="sibTrans2D1" presStyleIdx="2" presStyleCnt="5"/>
      <dgm:spPr/>
      <dgm:t>
        <a:bodyPr/>
        <a:lstStyle/>
        <a:p>
          <a:endParaRPr lang="hu-HU"/>
        </a:p>
      </dgm:t>
    </dgm:pt>
    <dgm:pt modelId="{90F1389B-D376-427F-A663-9535BB6FADFA}" type="pres">
      <dgm:prSet presAssocID="{C00C3AB9-F6C0-458F-8CA0-A933CC6D7F55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19A9067C-FD94-4345-84C2-02E0C593BE43}" type="pres">
      <dgm:prSet presAssocID="{21CC91A0-8ECD-4025-AEC9-9B7AF97AA0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DEE233-C4DE-4671-A012-75C19A80E0F6}" type="pres">
      <dgm:prSet presAssocID="{20426174-9DB1-4E18-8E2B-BCA8A44E1813}" presName="sibTrans" presStyleLbl="sibTrans2D1" presStyleIdx="3" presStyleCnt="5"/>
      <dgm:spPr/>
      <dgm:t>
        <a:bodyPr/>
        <a:lstStyle/>
        <a:p>
          <a:endParaRPr lang="hu-HU"/>
        </a:p>
      </dgm:t>
    </dgm:pt>
    <dgm:pt modelId="{266AC599-DC16-45F1-A086-EE9EE371020C}" type="pres">
      <dgm:prSet presAssocID="{20426174-9DB1-4E18-8E2B-BCA8A44E1813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8A8C28DD-5E81-4C65-B4DE-1F6FBB6627C0}" type="pres">
      <dgm:prSet presAssocID="{F647E62A-615C-4E84-8710-DA85549B4B4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406EA2-7D18-45EB-83CA-4E85DD60E197}" type="pres">
      <dgm:prSet presAssocID="{928A7537-7161-40E7-B132-10FC89F82CDC}" presName="sibTrans" presStyleLbl="sibTrans2D1" presStyleIdx="4" presStyleCnt="5"/>
      <dgm:spPr/>
      <dgm:t>
        <a:bodyPr/>
        <a:lstStyle/>
        <a:p>
          <a:endParaRPr lang="hu-HU"/>
        </a:p>
      </dgm:t>
    </dgm:pt>
    <dgm:pt modelId="{53ADC6C6-C9AB-43D9-B370-EC943D607A2B}" type="pres">
      <dgm:prSet presAssocID="{928A7537-7161-40E7-B132-10FC89F82CDC}" presName="connectorText" presStyleLbl="sibTrans2D1" presStyleIdx="4" presStyleCnt="5"/>
      <dgm:spPr/>
      <dgm:t>
        <a:bodyPr/>
        <a:lstStyle/>
        <a:p>
          <a:endParaRPr lang="hu-HU"/>
        </a:p>
      </dgm:t>
    </dgm:pt>
    <dgm:pt modelId="{3B1969CE-0282-4EAA-9995-8C0E2470C436}" type="pres">
      <dgm:prSet presAssocID="{7442E8A6-D8BA-466D-B1B2-E359D9A412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E899772-BC4B-4A29-BC24-7DA321EF280D}" type="presOf" srcId="{C00C3AB9-F6C0-458F-8CA0-A933CC6D7F55}" destId="{0B8A420D-0265-4103-B0EF-AC0B8769FBC2}" srcOrd="0" destOrd="0" presId="urn:microsoft.com/office/officeart/2005/8/layout/process1"/>
    <dgm:cxn modelId="{639FC7D4-6C9F-43F8-AA34-8F5DA68EC308}" type="presOf" srcId="{89A2B453-5E7D-4606-AF56-456D5BA4881B}" destId="{CFA9B7A0-DA3D-43E7-AA67-A62915AA332F}" srcOrd="0" destOrd="0" presId="urn:microsoft.com/office/officeart/2005/8/layout/process1"/>
    <dgm:cxn modelId="{6B8E2E27-A9C2-41F8-AF1D-04F5350A4604}" type="presOf" srcId="{368F10EA-67BA-4C88-B5CA-1C1F91169C3E}" destId="{A53F76CC-9A64-4FEF-AC3B-F9C7A81B4FDF}" srcOrd="0" destOrd="0" presId="urn:microsoft.com/office/officeart/2005/8/layout/process1"/>
    <dgm:cxn modelId="{E54853D0-6B27-405D-8DA7-CB0F68BF6204}" type="presOf" srcId="{C6FDD1DF-25A9-42AA-B582-95AD769F4E0A}" destId="{961BE470-5882-4BA0-823F-3EBFD8DCAB90}" srcOrd="1" destOrd="0" presId="urn:microsoft.com/office/officeart/2005/8/layout/process1"/>
    <dgm:cxn modelId="{FF258AEE-5652-48E0-8DB5-BAE6344CBA95}" type="presOf" srcId="{C6FDD1DF-25A9-42AA-B582-95AD769F4E0A}" destId="{4022D6C8-1A66-4108-8AB7-6251676028A6}" srcOrd="0" destOrd="0" presId="urn:microsoft.com/office/officeart/2005/8/layout/process1"/>
    <dgm:cxn modelId="{68245DBF-77A2-4B45-A86D-FCF0D8BF34DC}" type="presOf" srcId="{5EB764CD-B25A-412C-988F-66EF2164BAC4}" destId="{7A1A0533-475A-42DE-B4FD-F22921952D2D}" srcOrd="1" destOrd="0" presId="urn:microsoft.com/office/officeart/2005/8/layout/process1"/>
    <dgm:cxn modelId="{6F99F224-DD8F-4861-B8E1-8DFEB061185B}" type="presOf" srcId="{F647E62A-615C-4E84-8710-DA85549B4B48}" destId="{8A8C28DD-5E81-4C65-B4DE-1F6FBB6627C0}" srcOrd="0" destOrd="0" presId="urn:microsoft.com/office/officeart/2005/8/layout/process1"/>
    <dgm:cxn modelId="{BC1552D9-F4AF-475D-BCDC-A722F1A19426}" srcId="{C5741EB5-0ED9-4682-BC53-1C30CBAE6285}" destId="{3A1222F3-EBD6-4011-A953-B9DE10426232}" srcOrd="1" destOrd="0" parTransId="{9E9CBFC0-E775-4B14-BAEA-05A25972AA80}" sibTransId="{5EB764CD-B25A-412C-988F-66EF2164BAC4}"/>
    <dgm:cxn modelId="{5CAA75AB-13A7-44FF-B45C-B54326282996}" srcId="{C5741EB5-0ED9-4682-BC53-1C30CBAE6285}" destId="{21CC91A0-8ECD-4025-AEC9-9B7AF97AA0A3}" srcOrd="3" destOrd="0" parTransId="{B5456E78-E118-4C34-B45F-D3C27E66A45A}" sibTransId="{20426174-9DB1-4E18-8E2B-BCA8A44E1813}"/>
    <dgm:cxn modelId="{2F4F5471-ED3B-43BC-AA35-69B04120650F}" srcId="{C5741EB5-0ED9-4682-BC53-1C30CBAE6285}" destId="{368F10EA-67BA-4C88-B5CA-1C1F91169C3E}" srcOrd="2" destOrd="0" parTransId="{D0B64DCA-3E6F-4AAB-85CC-FCC105A3326F}" sibTransId="{C00C3AB9-F6C0-458F-8CA0-A933CC6D7F55}"/>
    <dgm:cxn modelId="{6FDFBAD4-44C8-4D5F-A4D6-54331AEA7A7D}" type="presOf" srcId="{21CC91A0-8ECD-4025-AEC9-9B7AF97AA0A3}" destId="{19A9067C-FD94-4345-84C2-02E0C593BE43}" srcOrd="0" destOrd="0" presId="urn:microsoft.com/office/officeart/2005/8/layout/process1"/>
    <dgm:cxn modelId="{33D3DDC4-C8A6-46D7-BB50-3D4C246C0A16}" srcId="{C5741EB5-0ED9-4682-BC53-1C30CBAE6285}" destId="{7442E8A6-D8BA-466D-B1B2-E359D9A4128F}" srcOrd="5" destOrd="0" parTransId="{022BF822-3685-4F6E-B8FE-21AD25B56751}" sibTransId="{84EBDBCB-E917-4BBE-9649-E319D9D08074}"/>
    <dgm:cxn modelId="{D5EDADDD-E768-4836-9A88-CC5FAF1A76B4}" srcId="{C5741EB5-0ED9-4682-BC53-1C30CBAE6285}" destId="{89A2B453-5E7D-4606-AF56-456D5BA4881B}" srcOrd="0" destOrd="0" parTransId="{D0E6C3E5-158B-4896-9921-59C6CBE2C085}" sibTransId="{C6FDD1DF-25A9-42AA-B582-95AD769F4E0A}"/>
    <dgm:cxn modelId="{0187FE2A-B79E-4E22-BBE5-C48D9D2A022E}" type="presOf" srcId="{5EB764CD-B25A-412C-988F-66EF2164BAC4}" destId="{32C73A4A-C3E7-49BB-BC3E-D1CCDC6CABA2}" srcOrd="0" destOrd="0" presId="urn:microsoft.com/office/officeart/2005/8/layout/process1"/>
    <dgm:cxn modelId="{E44D17D3-3855-4DC8-9322-B14CD4484143}" type="presOf" srcId="{20426174-9DB1-4E18-8E2B-BCA8A44E1813}" destId="{09DEE233-C4DE-4671-A012-75C19A80E0F6}" srcOrd="0" destOrd="0" presId="urn:microsoft.com/office/officeart/2005/8/layout/process1"/>
    <dgm:cxn modelId="{9F250602-E658-408B-9F68-43CE95929B7D}" type="presOf" srcId="{928A7537-7161-40E7-B132-10FC89F82CDC}" destId="{53ADC6C6-C9AB-43D9-B370-EC943D607A2B}" srcOrd="1" destOrd="0" presId="urn:microsoft.com/office/officeart/2005/8/layout/process1"/>
    <dgm:cxn modelId="{3C7185C4-13A7-4B9D-B064-14C7209C45BB}" type="presOf" srcId="{7442E8A6-D8BA-466D-B1B2-E359D9A4128F}" destId="{3B1969CE-0282-4EAA-9995-8C0E2470C436}" srcOrd="0" destOrd="0" presId="urn:microsoft.com/office/officeart/2005/8/layout/process1"/>
    <dgm:cxn modelId="{931B2B19-7A9B-45EB-B4FF-7B6D44047458}" srcId="{C5741EB5-0ED9-4682-BC53-1C30CBAE6285}" destId="{F647E62A-615C-4E84-8710-DA85549B4B48}" srcOrd="4" destOrd="0" parTransId="{1186DC27-ED26-4861-9CAA-D1BB08D10E6A}" sibTransId="{928A7537-7161-40E7-B132-10FC89F82CDC}"/>
    <dgm:cxn modelId="{797BCCE7-3317-4B7C-9DDB-63ACB1DF6A6B}" type="presOf" srcId="{C00C3AB9-F6C0-458F-8CA0-A933CC6D7F55}" destId="{90F1389B-D376-427F-A663-9535BB6FADFA}" srcOrd="1" destOrd="0" presId="urn:microsoft.com/office/officeart/2005/8/layout/process1"/>
    <dgm:cxn modelId="{C01758EC-6F04-4B8B-8E1E-8DB861249904}" type="presOf" srcId="{20426174-9DB1-4E18-8E2B-BCA8A44E1813}" destId="{266AC599-DC16-45F1-A086-EE9EE371020C}" srcOrd="1" destOrd="0" presId="urn:microsoft.com/office/officeart/2005/8/layout/process1"/>
    <dgm:cxn modelId="{9409AA12-9850-4656-B495-E546D3DC121C}" type="presOf" srcId="{C5741EB5-0ED9-4682-BC53-1C30CBAE6285}" destId="{D68FB48F-3342-4F4E-91F6-93369A07637F}" srcOrd="0" destOrd="0" presId="urn:microsoft.com/office/officeart/2005/8/layout/process1"/>
    <dgm:cxn modelId="{254129C7-6E63-4A41-A41E-FF86CBB9391D}" type="presOf" srcId="{3A1222F3-EBD6-4011-A953-B9DE10426232}" destId="{C407450A-8665-477B-BD00-4C560D936DD2}" srcOrd="0" destOrd="0" presId="urn:microsoft.com/office/officeart/2005/8/layout/process1"/>
    <dgm:cxn modelId="{1319142C-5334-4378-901E-53967BBC8B6C}" type="presOf" srcId="{928A7537-7161-40E7-B132-10FC89F82CDC}" destId="{93406EA2-7D18-45EB-83CA-4E85DD60E197}" srcOrd="0" destOrd="0" presId="urn:microsoft.com/office/officeart/2005/8/layout/process1"/>
    <dgm:cxn modelId="{81623026-5F2E-4B00-97D7-6D880D9B61C2}" type="presParOf" srcId="{D68FB48F-3342-4F4E-91F6-93369A07637F}" destId="{CFA9B7A0-DA3D-43E7-AA67-A62915AA332F}" srcOrd="0" destOrd="0" presId="urn:microsoft.com/office/officeart/2005/8/layout/process1"/>
    <dgm:cxn modelId="{3C18D250-74BF-442E-B089-69D292A3BD8F}" type="presParOf" srcId="{D68FB48F-3342-4F4E-91F6-93369A07637F}" destId="{4022D6C8-1A66-4108-8AB7-6251676028A6}" srcOrd="1" destOrd="0" presId="urn:microsoft.com/office/officeart/2005/8/layout/process1"/>
    <dgm:cxn modelId="{11B98603-D601-4BF5-8917-847574802F56}" type="presParOf" srcId="{4022D6C8-1A66-4108-8AB7-6251676028A6}" destId="{961BE470-5882-4BA0-823F-3EBFD8DCAB90}" srcOrd="0" destOrd="0" presId="urn:microsoft.com/office/officeart/2005/8/layout/process1"/>
    <dgm:cxn modelId="{137D500D-AA0F-457E-A671-A83A6AF7A640}" type="presParOf" srcId="{D68FB48F-3342-4F4E-91F6-93369A07637F}" destId="{C407450A-8665-477B-BD00-4C560D936DD2}" srcOrd="2" destOrd="0" presId="urn:microsoft.com/office/officeart/2005/8/layout/process1"/>
    <dgm:cxn modelId="{A5A4020E-117E-4127-8967-F61F61065B81}" type="presParOf" srcId="{D68FB48F-3342-4F4E-91F6-93369A07637F}" destId="{32C73A4A-C3E7-49BB-BC3E-D1CCDC6CABA2}" srcOrd="3" destOrd="0" presId="urn:microsoft.com/office/officeart/2005/8/layout/process1"/>
    <dgm:cxn modelId="{403C8362-5C12-4645-8318-33DFFC5C9168}" type="presParOf" srcId="{32C73A4A-C3E7-49BB-BC3E-D1CCDC6CABA2}" destId="{7A1A0533-475A-42DE-B4FD-F22921952D2D}" srcOrd="0" destOrd="0" presId="urn:microsoft.com/office/officeart/2005/8/layout/process1"/>
    <dgm:cxn modelId="{1A742EC7-B70D-4289-86A7-4082900E9BA1}" type="presParOf" srcId="{D68FB48F-3342-4F4E-91F6-93369A07637F}" destId="{A53F76CC-9A64-4FEF-AC3B-F9C7A81B4FDF}" srcOrd="4" destOrd="0" presId="urn:microsoft.com/office/officeart/2005/8/layout/process1"/>
    <dgm:cxn modelId="{B4846420-A59C-4A24-BC76-1E4007F5A656}" type="presParOf" srcId="{D68FB48F-3342-4F4E-91F6-93369A07637F}" destId="{0B8A420D-0265-4103-B0EF-AC0B8769FBC2}" srcOrd="5" destOrd="0" presId="urn:microsoft.com/office/officeart/2005/8/layout/process1"/>
    <dgm:cxn modelId="{9DCB6010-5502-4F2A-9A0E-030DCDB6D9CD}" type="presParOf" srcId="{0B8A420D-0265-4103-B0EF-AC0B8769FBC2}" destId="{90F1389B-D376-427F-A663-9535BB6FADFA}" srcOrd="0" destOrd="0" presId="urn:microsoft.com/office/officeart/2005/8/layout/process1"/>
    <dgm:cxn modelId="{47D10547-72C5-4E02-9A56-6F53605F066A}" type="presParOf" srcId="{D68FB48F-3342-4F4E-91F6-93369A07637F}" destId="{19A9067C-FD94-4345-84C2-02E0C593BE43}" srcOrd="6" destOrd="0" presId="urn:microsoft.com/office/officeart/2005/8/layout/process1"/>
    <dgm:cxn modelId="{0D7D09D1-B5CF-4DDE-B0D1-A0A8F9F28D31}" type="presParOf" srcId="{D68FB48F-3342-4F4E-91F6-93369A07637F}" destId="{09DEE233-C4DE-4671-A012-75C19A80E0F6}" srcOrd="7" destOrd="0" presId="urn:microsoft.com/office/officeart/2005/8/layout/process1"/>
    <dgm:cxn modelId="{1881D71E-3D01-48BA-AE1B-829D2FD00E25}" type="presParOf" srcId="{09DEE233-C4DE-4671-A012-75C19A80E0F6}" destId="{266AC599-DC16-45F1-A086-EE9EE371020C}" srcOrd="0" destOrd="0" presId="urn:microsoft.com/office/officeart/2005/8/layout/process1"/>
    <dgm:cxn modelId="{DAA437E0-6C21-4365-97BA-7DFF0BDD26EE}" type="presParOf" srcId="{D68FB48F-3342-4F4E-91F6-93369A07637F}" destId="{8A8C28DD-5E81-4C65-B4DE-1F6FBB6627C0}" srcOrd="8" destOrd="0" presId="urn:microsoft.com/office/officeart/2005/8/layout/process1"/>
    <dgm:cxn modelId="{2D5E6369-6D90-41E2-ABF7-90A2DC3ABA8C}" type="presParOf" srcId="{D68FB48F-3342-4F4E-91F6-93369A07637F}" destId="{93406EA2-7D18-45EB-83CA-4E85DD60E197}" srcOrd="9" destOrd="0" presId="urn:microsoft.com/office/officeart/2005/8/layout/process1"/>
    <dgm:cxn modelId="{37F23ABA-773F-44A8-B695-9D88E9A0306D}" type="presParOf" srcId="{93406EA2-7D18-45EB-83CA-4E85DD60E197}" destId="{53ADC6C6-C9AB-43D9-B370-EC943D607A2B}" srcOrd="0" destOrd="0" presId="urn:microsoft.com/office/officeart/2005/8/layout/process1"/>
    <dgm:cxn modelId="{26188691-5AE5-458A-A1C3-1B6EE08EBCAE}" type="presParOf" srcId="{D68FB48F-3342-4F4E-91F6-93369A07637F}" destId="{3B1969CE-0282-4EAA-9995-8C0E2470C43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08945-E745-FE48-B90D-A5C74F7835BF}" type="doc">
      <dgm:prSet loTypeId="urn:microsoft.com/office/officeart/2005/8/layout/radial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40B50FB-CAAB-A64B-8C59-445C2BD3BF62}">
      <dgm:prSet/>
      <dgm:spPr/>
      <dgm:t>
        <a:bodyPr/>
        <a:lstStyle/>
        <a:p>
          <a:r>
            <a:rPr lang="hu-HU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Eredet szerint</a:t>
          </a:r>
          <a:endParaRPr lang="x-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F6FDB-DF91-174D-9D03-54412D3E514D}" type="parTrans" cxnId="{66244E37-B7C1-684E-A2F0-CDA42BA3285F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274250-5CA8-1443-BC5D-E97B76770F16}" type="sibTrans" cxnId="{66244E37-B7C1-684E-A2F0-CDA42BA3285F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5DCD4E-B955-3A40-8B7A-AD516006E475}">
      <dgm:prSet/>
      <dgm:spPr/>
      <dgm:t>
        <a:bodyPr/>
        <a:lstStyle/>
        <a:p>
          <a:pPr algn="ctr"/>
          <a:r>
            <a:rPr lang="hu-HU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Természetes</a:t>
          </a:r>
        </a:p>
        <a:p>
          <a:pPr algn="ctr"/>
          <a:r>
            <a:rPr lang="hu-HU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pl. geológiai szennyezők </a:t>
          </a:r>
          <a:endParaRPr lang="x-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38901-5BFD-7346-B11B-8C87E64F9FAD}" type="parTrans" cxnId="{A84BFFF9-1C3E-CA4D-9929-9D4EAC06FCE9}">
      <dgm:prSet/>
      <dgm:spPr/>
      <dgm:t>
        <a:bodyPr/>
        <a:lstStyle/>
        <a:p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A94C5-C919-604C-BD8D-01E1DB018734}" type="sibTrans" cxnId="{A84BFFF9-1C3E-CA4D-9929-9D4EAC06FCE9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70D046-4CCE-B948-8645-FE5937078A69}">
      <dgm:prSet/>
      <dgm:spPr/>
      <dgm:t>
        <a:bodyPr/>
        <a:lstStyle/>
        <a:p>
          <a:pPr algn="ctr"/>
          <a:r>
            <a:rPr lang="hu-HU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Antropogén</a:t>
          </a:r>
        </a:p>
        <a:p>
          <a:pPr algn="ctr"/>
          <a:r>
            <a:rPr lang="hu-HU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pl. műtrágya, </a:t>
          </a:r>
          <a:r>
            <a:rPr lang="hu-HU" b="0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peszticidek</a:t>
          </a:r>
          <a:endParaRPr lang="x-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5AAB7-669E-234A-BFCE-DCF07387A116}" type="parTrans" cxnId="{C67044BF-92BD-0544-88FF-5AEC226761F6}">
      <dgm:prSet/>
      <dgm:spPr/>
      <dgm:t>
        <a:bodyPr/>
        <a:lstStyle/>
        <a:p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0C1C9-AC5A-E64E-9E46-179E2D11F3EC}" type="sibTrans" cxnId="{C67044BF-92BD-0544-88FF-5AEC226761F6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1F9A53-393F-B543-B2D4-C7316092F2F5}">
      <dgm:prSet/>
      <dgm:spPr>
        <a:noFill/>
        <a:ln>
          <a:noFill/>
        </a:ln>
      </dgm:spPr>
      <dgm:t>
        <a:bodyPr/>
        <a:lstStyle/>
        <a:p>
          <a:endParaRPr lang="x-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6337F-3076-214C-A269-2C4E38706A1B}" type="parTrans" cxnId="{47C647C4-6736-F14C-9604-3510DD7349CC}">
      <dgm:prSet/>
      <dgm:spPr>
        <a:ln>
          <a:noFill/>
        </a:ln>
      </dgm:spPr>
      <dgm:t>
        <a:bodyPr/>
        <a:lstStyle/>
        <a:p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07FA4-2667-7148-9AEC-5B5FA53CF257}" type="sibTrans" cxnId="{47C647C4-6736-F14C-9604-3510DD7349CC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B843FC-B8F3-3F44-9E5D-0490EA11F1E2}">
      <dgm:prSet/>
      <dgm:spPr/>
      <dgm:t>
        <a:bodyPr/>
        <a:lstStyle/>
        <a:p>
          <a:endParaRPr lang="x-non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ED4231-2CF8-E04B-916E-B7943EA43472}" type="parTrans" cxnId="{50692CFF-23E8-7B47-BDCA-1FC50B73AC8F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00538C-65FA-8342-A609-6BA25D1EFEB5}" type="sibTrans" cxnId="{50692CFF-23E8-7B47-BDCA-1FC50B73AC8F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2753A4-4558-FE4B-A6A0-0F5A59E542E7}" type="pres">
      <dgm:prSet presAssocID="{C6E08945-E745-FE48-B90D-A5C74F7835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086ACAD-54AE-2E42-8418-B26FDD007B5B}" type="pres">
      <dgm:prSet presAssocID="{B40B50FB-CAAB-A64B-8C59-445C2BD3BF62}" presName="centerShape" presStyleLbl="node0" presStyleIdx="0" presStyleCnt="1" custLinFactNeighborX="-3133" custLinFactNeighborY="-40879"/>
      <dgm:spPr/>
      <dgm:t>
        <a:bodyPr/>
        <a:lstStyle/>
        <a:p>
          <a:endParaRPr lang="hu-HU"/>
        </a:p>
      </dgm:t>
    </dgm:pt>
    <dgm:pt modelId="{976F9765-465C-6D4D-85F5-10A543873549}" type="pres">
      <dgm:prSet presAssocID="{1E76337F-3076-214C-A269-2C4E38706A1B}" presName="Name9" presStyleLbl="parChTrans1D2" presStyleIdx="0" presStyleCnt="3"/>
      <dgm:spPr/>
      <dgm:t>
        <a:bodyPr/>
        <a:lstStyle/>
        <a:p>
          <a:endParaRPr lang="hu-HU"/>
        </a:p>
      </dgm:t>
    </dgm:pt>
    <dgm:pt modelId="{7BFA0148-6DD2-C648-8D40-518D1DE110C1}" type="pres">
      <dgm:prSet presAssocID="{1E76337F-3076-214C-A269-2C4E38706A1B}" presName="connTx" presStyleLbl="parChTrans1D2" presStyleIdx="0" presStyleCnt="3"/>
      <dgm:spPr/>
      <dgm:t>
        <a:bodyPr/>
        <a:lstStyle/>
        <a:p>
          <a:endParaRPr lang="hu-HU"/>
        </a:p>
      </dgm:t>
    </dgm:pt>
    <dgm:pt modelId="{116542CE-F842-8645-ACCD-0352B9E02D61}" type="pres">
      <dgm:prSet presAssocID="{741F9A53-393F-B543-B2D4-C7316092F2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1508A2-06AA-624E-92D2-92E2F77133D0}" type="pres">
      <dgm:prSet presAssocID="{0E938901-5BFD-7346-B11B-8C87E64F9FAD}" presName="Name9" presStyleLbl="parChTrans1D2" presStyleIdx="1" presStyleCnt="3"/>
      <dgm:spPr/>
      <dgm:t>
        <a:bodyPr/>
        <a:lstStyle/>
        <a:p>
          <a:endParaRPr lang="hu-HU"/>
        </a:p>
      </dgm:t>
    </dgm:pt>
    <dgm:pt modelId="{34086BC2-C003-5D42-8907-0E14CD726A69}" type="pres">
      <dgm:prSet presAssocID="{0E938901-5BFD-7346-B11B-8C87E64F9FAD}" presName="connTx" presStyleLbl="parChTrans1D2" presStyleIdx="1" presStyleCnt="3"/>
      <dgm:spPr/>
      <dgm:t>
        <a:bodyPr/>
        <a:lstStyle/>
        <a:p>
          <a:endParaRPr lang="hu-HU"/>
        </a:p>
      </dgm:t>
    </dgm:pt>
    <dgm:pt modelId="{ACC4CDBD-1B98-6240-97FB-5D88DD53C83A}" type="pres">
      <dgm:prSet presAssocID="{B65DCD4E-B955-3A40-8B7A-AD516006E475}" presName="node" presStyleLbl="node1" presStyleIdx="1" presStyleCnt="3" custRadScaleRad="91863" custRadScaleInc="-372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E9E6C0-B43D-E44E-A6A2-E0D666837C25}" type="pres">
      <dgm:prSet presAssocID="{06F5AAB7-669E-234A-BFCE-DCF07387A116}" presName="Name9" presStyleLbl="parChTrans1D2" presStyleIdx="2" presStyleCnt="3"/>
      <dgm:spPr/>
      <dgm:t>
        <a:bodyPr/>
        <a:lstStyle/>
        <a:p>
          <a:endParaRPr lang="hu-HU"/>
        </a:p>
      </dgm:t>
    </dgm:pt>
    <dgm:pt modelId="{E9E2F2CD-0D66-C345-82DD-7CAAB2367A75}" type="pres">
      <dgm:prSet presAssocID="{06F5AAB7-669E-234A-BFCE-DCF07387A116}" presName="connTx" presStyleLbl="parChTrans1D2" presStyleIdx="2" presStyleCnt="3"/>
      <dgm:spPr/>
      <dgm:t>
        <a:bodyPr/>
        <a:lstStyle/>
        <a:p>
          <a:endParaRPr lang="hu-HU"/>
        </a:p>
      </dgm:t>
    </dgm:pt>
    <dgm:pt modelId="{1B391EF6-1E8D-8141-B9F4-1BEE0904681E}" type="pres">
      <dgm:prSet presAssocID="{CE70D046-4CCE-B948-8645-FE5937078A69}" presName="node" presStyleLbl="node1" presStyleIdx="2" presStyleCnt="3" custRadScaleRad="105050" custRadScaleInc="379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5577FFA-B0BF-884D-9C93-3EADCFF635CE}" type="presOf" srcId="{1E76337F-3076-214C-A269-2C4E38706A1B}" destId="{7BFA0148-6DD2-C648-8D40-518D1DE110C1}" srcOrd="1" destOrd="0" presId="urn:microsoft.com/office/officeart/2005/8/layout/radial1"/>
    <dgm:cxn modelId="{D6BAE402-0ACF-AF48-B5CA-A147BC8B8F5C}" type="presOf" srcId="{CE70D046-4CCE-B948-8645-FE5937078A69}" destId="{1B391EF6-1E8D-8141-B9F4-1BEE0904681E}" srcOrd="0" destOrd="0" presId="urn:microsoft.com/office/officeart/2005/8/layout/radial1"/>
    <dgm:cxn modelId="{AB5A86EA-7655-4943-AC86-D837369F2E02}" type="presOf" srcId="{06F5AAB7-669E-234A-BFCE-DCF07387A116}" destId="{E9E2F2CD-0D66-C345-82DD-7CAAB2367A75}" srcOrd="1" destOrd="0" presId="urn:microsoft.com/office/officeart/2005/8/layout/radial1"/>
    <dgm:cxn modelId="{A84BFFF9-1C3E-CA4D-9929-9D4EAC06FCE9}" srcId="{B40B50FB-CAAB-A64B-8C59-445C2BD3BF62}" destId="{B65DCD4E-B955-3A40-8B7A-AD516006E475}" srcOrd="1" destOrd="0" parTransId="{0E938901-5BFD-7346-B11B-8C87E64F9FAD}" sibTransId="{123A94C5-C919-604C-BD8D-01E1DB018734}"/>
    <dgm:cxn modelId="{8E1BB0A3-0EF1-3044-AD48-CA1BBC7618AE}" type="presOf" srcId="{0E938901-5BFD-7346-B11B-8C87E64F9FAD}" destId="{34086BC2-C003-5D42-8907-0E14CD726A69}" srcOrd="1" destOrd="0" presId="urn:microsoft.com/office/officeart/2005/8/layout/radial1"/>
    <dgm:cxn modelId="{6B5F5AA6-0CEE-9C41-8F4A-AC0D27C76020}" type="presOf" srcId="{B65DCD4E-B955-3A40-8B7A-AD516006E475}" destId="{ACC4CDBD-1B98-6240-97FB-5D88DD53C83A}" srcOrd="0" destOrd="0" presId="urn:microsoft.com/office/officeart/2005/8/layout/radial1"/>
    <dgm:cxn modelId="{594B1F0B-3236-FB4F-99E9-2B699E42D1C8}" type="presOf" srcId="{1E76337F-3076-214C-A269-2C4E38706A1B}" destId="{976F9765-465C-6D4D-85F5-10A543873549}" srcOrd="0" destOrd="0" presId="urn:microsoft.com/office/officeart/2005/8/layout/radial1"/>
    <dgm:cxn modelId="{50692CFF-23E8-7B47-BDCA-1FC50B73AC8F}" srcId="{C6E08945-E745-FE48-B90D-A5C74F7835BF}" destId="{D7B843FC-B8F3-3F44-9E5D-0490EA11F1E2}" srcOrd="1" destOrd="0" parTransId="{C1ED4231-2CF8-E04B-916E-B7943EA43472}" sibTransId="{5000538C-65FA-8342-A609-6BA25D1EFEB5}"/>
    <dgm:cxn modelId="{A2230781-7FFB-D041-8FD8-E2ED391B64F7}" type="presOf" srcId="{0E938901-5BFD-7346-B11B-8C87E64F9FAD}" destId="{981508A2-06AA-624E-92D2-92E2F77133D0}" srcOrd="0" destOrd="0" presId="urn:microsoft.com/office/officeart/2005/8/layout/radial1"/>
    <dgm:cxn modelId="{0AE1E3FF-FD42-1F41-9AA9-D1730C3A5B7C}" type="presOf" srcId="{741F9A53-393F-B543-B2D4-C7316092F2F5}" destId="{116542CE-F842-8645-ACCD-0352B9E02D61}" srcOrd="0" destOrd="0" presId="urn:microsoft.com/office/officeart/2005/8/layout/radial1"/>
    <dgm:cxn modelId="{F73A1D79-456F-5E45-89B6-B7EEF3B07A57}" type="presOf" srcId="{C6E08945-E745-FE48-B90D-A5C74F7835BF}" destId="{982753A4-4558-FE4B-A6A0-0F5A59E542E7}" srcOrd="0" destOrd="0" presId="urn:microsoft.com/office/officeart/2005/8/layout/radial1"/>
    <dgm:cxn modelId="{C7D61546-1415-8448-A9D7-9D507B6B464D}" type="presOf" srcId="{06F5AAB7-669E-234A-BFCE-DCF07387A116}" destId="{00E9E6C0-B43D-E44E-A6A2-E0D666837C25}" srcOrd="0" destOrd="0" presId="urn:microsoft.com/office/officeart/2005/8/layout/radial1"/>
    <dgm:cxn modelId="{47C647C4-6736-F14C-9604-3510DD7349CC}" srcId="{B40B50FB-CAAB-A64B-8C59-445C2BD3BF62}" destId="{741F9A53-393F-B543-B2D4-C7316092F2F5}" srcOrd="0" destOrd="0" parTransId="{1E76337F-3076-214C-A269-2C4E38706A1B}" sibTransId="{43807FA4-2667-7148-9AEC-5B5FA53CF257}"/>
    <dgm:cxn modelId="{C67044BF-92BD-0544-88FF-5AEC226761F6}" srcId="{B40B50FB-CAAB-A64B-8C59-445C2BD3BF62}" destId="{CE70D046-4CCE-B948-8645-FE5937078A69}" srcOrd="2" destOrd="0" parTransId="{06F5AAB7-669E-234A-BFCE-DCF07387A116}" sibTransId="{1F00C1C9-AC5A-E64E-9E46-179E2D11F3EC}"/>
    <dgm:cxn modelId="{66244E37-B7C1-684E-A2F0-CDA42BA3285F}" srcId="{C6E08945-E745-FE48-B90D-A5C74F7835BF}" destId="{B40B50FB-CAAB-A64B-8C59-445C2BD3BF62}" srcOrd="0" destOrd="0" parTransId="{93CF6FDB-DF91-174D-9D03-54412D3E514D}" sibTransId="{D1274250-5CA8-1443-BC5D-E97B76770F16}"/>
    <dgm:cxn modelId="{7A8CA144-518A-2D42-8643-6C37A23D0DDC}" type="presOf" srcId="{B40B50FB-CAAB-A64B-8C59-445C2BD3BF62}" destId="{6086ACAD-54AE-2E42-8418-B26FDD007B5B}" srcOrd="0" destOrd="0" presId="urn:microsoft.com/office/officeart/2005/8/layout/radial1"/>
    <dgm:cxn modelId="{394B7198-4CE8-4D4C-ACCE-0D5C830E326A}" type="presParOf" srcId="{982753A4-4558-FE4B-A6A0-0F5A59E542E7}" destId="{6086ACAD-54AE-2E42-8418-B26FDD007B5B}" srcOrd="0" destOrd="0" presId="urn:microsoft.com/office/officeart/2005/8/layout/radial1"/>
    <dgm:cxn modelId="{7402178C-3ACD-5342-822B-FF15325EDB46}" type="presParOf" srcId="{982753A4-4558-FE4B-A6A0-0F5A59E542E7}" destId="{976F9765-465C-6D4D-85F5-10A543873549}" srcOrd="1" destOrd="0" presId="urn:microsoft.com/office/officeart/2005/8/layout/radial1"/>
    <dgm:cxn modelId="{082EF0E3-C16E-FC40-83DC-9C54F0E84359}" type="presParOf" srcId="{976F9765-465C-6D4D-85F5-10A543873549}" destId="{7BFA0148-6DD2-C648-8D40-518D1DE110C1}" srcOrd="0" destOrd="0" presId="urn:microsoft.com/office/officeart/2005/8/layout/radial1"/>
    <dgm:cxn modelId="{5F1B3CA9-CAA6-6F41-B205-9CF509FEDB7A}" type="presParOf" srcId="{982753A4-4558-FE4B-A6A0-0F5A59E542E7}" destId="{116542CE-F842-8645-ACCD-0352B9E02D61}" srcOrd="2" destOrd="0" presId="urn:microsoft.com/office/officeart/2005/8/layout/radial1"/>
    <dgm:cxn modelId="{D95A4880-6F6A-8042-8261-FD928BA1CDAC}" type="presParOf" srcId="{982753A4-4558-FE4B-A6A0-0F5A59E542E7}" destId="{981508A2-06AA-624E-92D2-92E2F77133D0}" srcOrd="3" destOrd="0" presId="urn:microsoft.com/office/officeart/2005/8/layout/radial1"/>
    <dgm:cxn modelId="{B363517E-2EAE-C242-BABB-AA0C6DD27D92}" type="presParOf" srcId="{981508A2-06AA-624E-92D2-92E2F77133D0}" destId="{34086BC2-C003-5D42-8907-0E14CD726A69}" srcOrd="0" destOrd="0" presId="urn:microsoft.com/office/officeart/2005/8/layout/radial1"/>
    <dgm:cxn modelId="{63FC46DC-937D-004B-A546-B7455DE0F410}" type="presParOf" srcId="{982753A4-4558-FE4B-A6A0-0F5A59E542E7}" destId="{ACC4CDBD-1B98-6240-97FB-5D88DD53C83A}" srcOrd="4" destOrd="0" presId="urn:microsoft.com/office/officeart/2005/8/layout/radial1"/>
    <dgm:cxn modelId="{24B03924-9D22-2E41-88B3-F91DFB53C56D}" type="presParOf" srcId="{982753A4-4558-FE4B-A6A0-0F5A59E542E7}" destId="{00E9E6C0-B43D-E44E-A6A2-E0D666837C25}" srcOrd="5" destOrd="0" presId="urn:microsoft.com/office/officeart/2005/8/layout/radial1"/>
    <dgm:cxn modelId="{1256BFAC-AC4B-8C4A-9AFB-5300F1B76EC5}" type="presParOf" srcId="{00E9E6C0-B43D-E44E-A6A2-E0D666837C25}" destId="{E9E2F2CD-0D66-C345-82DD-7CAAB2367A75}" srcOrd="0" destOrd="0" presId="urn:microsoft.com/office/officeart/2005/8/layout/radial1"/>
    <dgm:cxn modelId="{7A188194-6746-8B4D-A213-EF18B84CA345}" type="presParOf" srcId="{982753A4-4558-FE4B-A6A0-0F5A59E542E7}" destId="{1B391EF6-1E8D-8141-B9F4-1BEE0904681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08945-E745-FE48-B90D-A5C74F7835BF}" type="doc">
      <dgm:prSet loTypeId="urn:microsoft.com/office/officeart/2005/8/layout/radial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40B50FB-CAAB-A64B-8C59-445C2BD3BF62}">
      <dgm:prSet/>
      <dgm:spPr/>
      <dgm:t>
        <a:bodyPr/>
        <a:lstStyle/>
        <a:p>
          <a:r>
            <a:rPr lang="hu-HU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Hatás szerint</a:t>
          </a:r>
          <a:endParaRPr lang="x-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F6FDB-DF91-174D-9D03-54412D3E514D}" type="parTrans" cxnId="{66244E37-B7C1-684E-A2F0-CDA42BA3285F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274250-5CA8-1443-BC5D-E97B76770F16}" type="sibTrans" cxnId="{66244E37-B7C1-684E-A2F0-CDA42BA3285F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5DCD4E-B955-3A40-8B7A-AD516006E475}">
      <dgm:prSet custT="1"/>
      <dgm:spPr/>
      <dgm:t>
        <a:bodyPr/>
        <a:lstStyle/>
        <a:p>
          <a:pPr algn="ctr"/>
          <a:r>
            <a:rPr lang="x-none" sz="17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Krónikus hatás</a:t>
          </a:r>
          <a:endParaRPr lang="x-none" sz="17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38901-5BFD-7346-B11B-8C87E64F9FAD}" type="parTrans" cxnId="{A84BFFF9-1C3E-CA4D-9929-9D4EAC06FCE9}">
      <dgm:prSet/>
      <dgm:spPr/>
      <dgm:t>
        <a:bodyPr/>
        <a:lstStyle/>
        <a:p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A94C5-C919-604C-BD8D-01E1DB018734}" type="sibTrans" cxnId="{A84BFFF9-1C3E-CA4D-9929-9D4EAC06FCE9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FF2290-2AAC-FB44-9C73-39CEA34A3A44}">
      <dgm:prSet custT="1"/>
      <dgm:spPr/>
      <dgm:t>
        <a:bodyPr/>
        <a:lstStyle/>
        <a:p>
          <a:pPr algn="ctr"/>
          <a:r>
            <a:rPr lang="hu-HU" sz="13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pl. arzén</a:t>
          </a:r>
          <a:endParaRPr lang="x-none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BA493-8A5E-0441-9157-49F88221D0C0}" type="parTrans" cxnId="{38B0E36A-E717-A940-B182-B8DC47837188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44D831-DF2A-0742-8B55-843E115E9A10}" type="sibTrans" cxnId="{38B0E36A-E717-A940-B182-B8DC47837188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70D046-4CCE-B948-8645-FE5937078A69}">
      <dgm:prSet custT="1"/>
      <dgm:spPr/>
      <dgm:t>
        <a:bodyPr/>
        <a:lstStyle/>
        <a:p>
          <a:pPr algn="ctr"/>
          <a:r>
            <a:rPr lang="hu-HU" sz="17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Akut hatás</a:t>
          </a:r>
          <a:endParaRPr lang="x-none" sz="17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5AAB7-669E-234A-BFCE-DCF07387A116}" type="parTrans" cxnId="{C67044BF-92BD-0544-88FF-5AEC226761F6}">
      <dgm:prSet/>
      <dgm:spPr/>
      <dgm:t>
        <a:bodyPr/>
        <a:lstStyle/>
        <a:p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0C1C9-AC5A-E64E-9E46-179E2D11F3EC}" type="sibTrans" cxnId="{C67044BF-92BD-0544-88FF-5AEC226761F6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4B4D1E-264D-C44E-91C8-B205426DF97A}">
      <dgm:prSet custT="1"/>
      <dgm:spPr/>
      <dgm:t>
        <a:bodyPr/>
        <a:lstStyle/>
        <a:p>
          <a:pPr algn="ctr"/>
          <a:r>
            <a:rPr lang="hu-HU" sz="13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pl. nitrit</a:t>
          </a:r>
          <a:endParaRPr lang="x-none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801DF-05B7-0E42-AE4F-3ED7DD7FE1F7}" type="parTrans" cxnId="{371A8E66-6B9D-004B-872C-A4AD5A70CCD2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2AB6B4-C8C2-9E4D-B889-63F39D9C3358}" type="sibTrans" cxnId="{371A8E66-6B9D-004B-872C-A4AD5A70CCD2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1F9A53-393F-B543-B2D4-C7316092F2F5}">
      <dgm:prSet/>
      <dgm:spPr>
        <a:noFill/>
        <a:ln>
          <a:noFill/>
        </a:ln>
      </dgm:spPr>
      <dgm:t>
        <a:bodyPr/>
        <a:lstStyle/>
        <a:p>
          <a:endParaRPr lang="x-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6337F-3076-214C-A269-2C4E38706A1B}" type="parTrans" cxnId="{47C647C4-6736-F14C-9604-3510DD7349CC}">
      <dgm:prSet/>
      <dgm:spPr>
        <a:ln>
          <a:noFill/>
        </a:ln>
      </dgm:spPr>
      <dgm:t>
        <a:bodyPr/>
        <a:lstStyle/>
        <a:p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07FA4-2667-7148-9AEC-5B5FA53CF257}" type="sibTrans" cxnId="{47C647C4-6736-F14C-9604-3510DD7349CC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B843FC-B8F3-3F44-9E5D-0490EA11F1E2}">
      <dgm:prSet/>
      <dgm:spPr/>
      <dgm:t>
        <a:bodyPr/>
        <a:lstStyle/>
        <a:p>
          <a:endParaRPr lang="x-non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ED4231-2CF8-E04B-916E-B7943EA43472}" type="parTrans" cxnId="{50692CFF-23E8-7B47-BDCA-1FC50B73AC8F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00538C-65FA-8342-A609-6BA25D1EFEB5}" type="sibTrans" cxnId="{50692CFF-23E8-7B47-BDCA-1FC50B73AC8F}">
      <dgm:prSet/>
      <dgm:spPr/>
      <dgm:t>
        <a:bodyPr/>
        <a:lstStyle/>
        <a:p>
          <a:endParaRPr lang="en-GB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2753A4-4558-FE4B-A6A0-0F5A59E542E7}" type="pres">
      <dgm:prSet presAssocID="{C6E08945-E745-FE48-B90D-A5C74F7835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086ACAD-54AE-2E42-8418-B26FDD007B5B}" type="pres">
      <dgm:prSet presAssocID="{B40B50FB-CAAB-A64B-8C59-445C2BD3BF62}" presName="centerShape" presStyleLbl="node0" presStyleIdx="0" presStyleCnt="1" custScaleX="78968" custScaleY="78322" custLinFactNeighborX="0" custLinFactNeighborY="-7672"/>
      <dgm:spPr/>
      <dgm:t>
        <a:bodyPr/>
        <a:lstStyle/>
        <a:p>
          <a:endParaRPr lang="hu-HU"/>
        </a:p>
      </dgm:t>
    </dgm:pt>
    <dgm:pt modelId="{976F9765-465C-6D4D-85F5-10A543873549}" type="pres">
      <dgm:prSet presAssocID="{1E76337F-3076-214C-A269-2C4E38706A1B}" presName="Name9" presStyleLbl="parChTrans1D2" presStyleIdx="0" presStyleCnt="3"/>
      <dgm:spPr/>
      <dgm:t>
        <a:bodyPr/>
        <a:lstStyle/>
        <a:p>
          <a:endParaRPr lang="hu-HU"/>
        </a:p>
      </dgm:t>
    </dgm:pt>
    <dgm:pt modelId="{7BFA0148-6DD2-C648-8D40-518D1DE110C1}" type="pres">
      <dgm:prSet presAssocID="{1E76337F-3076-214C-A269-2C4E38706A1B}" presName="connTx" presStyleLbl="parChTrans1D2" presStyleIdx="0" presStyleCnt="3"/>
      <dgm:spPr/>
      <dgm:t>
        <a:bodyPr/>
        <a:lstStyle/>
        <a:p>
          <a:endParaRPr lang="hu-HU"/>
        </a:p>
      </dgm:t>
    </dgm:pt>
    <dgm:pt modelId="{116542CE-F842-8645-ACCD-0352B9E02D61}" type="pres">
      <dgm:prSet presAssocID="{741F9A53-393F-B543-B2D4-C7316092F2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1508A2-06AA-624E-92D2-92E2F77133D0}" type="pres">
      <dgm:prSet presAssocID="{0E938901-5BFD-7346-B11B-8C87E64F9FAD}" presName="Name9" presStyleLbl="parChTrans1D2" presStyleIdx="1" presStyleCnt="3"/>
      <dgm:spPr/>
      <dgm:t>
        <a:bodyPr/>
        <a:lstStyle/>
        <a:p>
          <a:endParaRPr lang="hu-HU"/>
        </a:p>
      </dgm:t>
    </dgm:pt>
    <dgm:pt modelId="{34086BC2-C003-5D42-8907-0E14CD726A69}" type="pres">
      <dgm:prSet presAssocID="{0E938901-5BFD-7346-B11B-8C87E64F9FAD}" presName="connTx" presStyleLbl="parChTrans1D2" presStyleIdx="1" presStyleCnt="3"/>
      <dgm:spPr/>
      <dgm:t>
        <a:bodyPr/>
        <a:lstStyle/>
        <a:p>
          <a:endParaRPr lang="hu-HU"/>
        </a:p>
      </dgm:t>
    </dgm:pt>
    <dgm:pt modelId="{ACC4CDBD-1B98-6240-97FB-5D88DD53C83A}" type="pres">
      <dgm:prSet presAssocID="{B65DCD4E-B955-3A40-8B7A-AD516006E475}" presName="node" presStyleLbl="node1" presStyleIdx="1" presStyleCnt="3" custScaleX="89436" custScaleY="842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E9E6C0-B43D-E44E-A6A2-E0D666837C25}" type="pres">
      <dgm:prSet presAssocID="{06F5AAB7-669E-234A-BFCE-DCF07387A116}" presName="Name9" presStyleLbl="parChTrans1D2" presStyleIdx="2" presStyleCnt="3"/>
      <dgm:spPr/>
      <dgm:t>
        <a:bodyPr/>
        <a:lstStyle/>
        <a:p>
          <a:endParaRPr lang="hu-HU"/>
        </a:p>
      </dgm:t>
    </dgm:pt>
    <dgm:pt modelId="{E9E2F2CD-0D66-C345-82DD-7CAAB2367A75}" type="pres">
      <dgm:prSet presAssocID="{06F5AAB7-669E-234A-BFCE-DCF07387A116}" presName="connTx" presStyleLbl="parChTrans1D2" presStyleIdx="2" presStyleCnt="3"/>
      <dgm:spPr/>
      <dgm:t>
        <a:bodyPr/>
        <a:lstStyle/>
        <a:p>
          <a:endParaRPr lang="hu-HU"/>
        </a:p>
      </dgm:t>
    </dgm:pt>
    <dgm:pt modelId="{1B391EF6-1E8D-8141-B9F4-1BEE0904681E}" type="pres">
      <dgm:prSet presAssocID="{CE70D046-4CCE-B948-8645-FE5937078A69}" presName="node" presStyleLbl="node1" presStyleIdx="2" presStyleCnt="3" custScaleX="86927" custScaleY="830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6244E37-B7C1-684E-A2F0-CDA42BA3285F}" srcId="{C6E08945-E745-FE48-B90D-A5C74F7835BF}" destId="{B40B50FB-CAAB-A64B-8C59-445C2BD3BF62}" srcOrd="0" destOrd="0" parTransId="{93CF6FDB-DF91-174D-9D03-54412D3E514D}" sibTransId="{D1274250-5CA8-1443-BC5D-E97B76770F16}"/>
    <dgm:cxn modelId="{45577FFA-B0BF-884D-9C93-3EADCFF635CE}" type="presOf" srcId="{1E76337F-3076-214C-A269-2C4E38706A1B}" destId="{7BFA0148-6DD2-C648-8D40-518D1DE110C1}" srcOrd="1" destOrd="0" presId="urn:microsoft.com/office/officeart/2005/8/layout/radial1"/>
    <dgm:cxn modelId="{594B1F0B-3236-FB4F-99E9-2B699E42D1C8}" type="presOf" srcId="{1E76337F-3076-214C-A269-2C4E38706A1B}" destId="{976F9765-465C-6D4D-85F5-10A543873549}" srcOrd="0" destOrd="0" presId="urn:microsoft.com/office/officeart/2005/8/layout/radial1"/>
    <dgm:cxn modelId="{7A8CA144-518A-2D42-8643-6C37A23D0DDC}" type="presOf" srcId="{B40B50FB-CAAB-A64B-8C59-445C2BD3BF62}" destId="{6086ACAD-54AE-2E42-8418-B26FDD007B5B}" srcOrd="0" destOrd="0" presId="urn:microsoft.com/office/officeart/2005/8/layout/radial1"/>
    <dgm:cxn modelId="{87982128-5179-9C43-B2BF-AA7D3FAAFE11}" type="presOf" srcId="{554B4D1E-264D-C44E-91C8-B205426DF97A}" destId="{1B391EF6-1E8D-8141-B9F4-1BEE0904681E}" srcOrd="0" destOrd="1" presId="urn:microsoft.com/office/officeart/2005/8/layout/radial1"/>
    <dgm:cxn modelId="{0AE1E3FF-FD42-1F41-9AA9-D1730C3A5B7C}" type="presOf" srcId="{741F9A53-393F-B543-B2D4-C7316092F2F5}" destId="{116542CE-F842-8645-ACCD-0352B9E02D61}" srcOrd="0" destOrd="0" presId="urn:microsoft.com/office/officeart/2005/8/layout/radial1"/>
    <dgm:cxn modelId="{47C647C4-6736-F14C-9604-3510DD7349CC}" srcId="{B40B50FB-CAAB-A64B-8C59-445C2BD3BF62}" destId="{741F9A53-393F-B543-B2D4-C7316092F2F5}" srcOrd="0" destOrd="0" parTransId="{1E76337F-3076-214C-A269-2C4E38706A1B}" sibTransId="{43807FA4-2667-7148-9AEC-5B5FA53CF257}"/>
    <dgm:cxn modelId="{6FBE118C-A743-BA48-AF78-B3CE57CBFE4D}" type="presOf" srcId="{0BFF2290-2AAC-FB44-9C73-39CEA34A3A44}" destId="{ACC4CDBD-1B98-6240-97FB-5D88DD53C83A}" srcOrd="0" destOrd="1" presId="urn:microsoft.com/office/officeart/2005/8/layout/radial1"/>
    <dgm:cxn modelId="{C7D61546-1415-8448-A9D7-9D507B6B464D}" type="presOf" srcId="{06F5AAB7-669E-234A-BFCE-DCF07387A116}" destId="{00E9E6C0-B43D-E44E-A6A2-E0D666837C25}" srcOrd="0" destOrd="0" presId="urn:microsoft.com/office/officeart/2005/8/layout/radial1"/>
    <dgm:cxn modelId="{6B5F5AA6-0CEE-9C41-8F4A-AC0D27C76020}" type="presOf" srcId="{B65DCD4E-B955-3A40-8B7A-AD516006E475}" destId="{ACC4CDBD-1B98-6240-97FB-5D88DD53C83A}" srcOrd="0" destOrd="0" presId="urn:microsoft.com/office/officeart/2005/8/layout/radial1"/>
    <dgm:cxn modelId="{A84BFFF9-1C3E-CA4D-9929-9D4EAC06FCE9}" srcId="{B40B50FB-CAAB-A64B-8C59-445C2BD3BF62}" destId="{B65DCD4E-B955-3A40-8B7A-AD516006E475}" srcOrd="1" destOrd="0" parTransId="{0E938901-5BFD-7346-B11B-8C87E64F9FAD}" sibTransId="{123A94C5-C919-604C-BD8D-01E1DB018734}"/>
    <dgm:cxn modelId="{8E1BB0A3-0EF1-3044-AD48-CA1BBC7618AE}" type="presOf" srcId="{0E938901-5BFD-7346-B11B-8C87E64F9FAD}" destId="{34086BC2-C003-5D42-8907-0E14CD726A69}" srcOrd="1" destOrd="0" presId="urn:microsoft.com/office/officeart/2005/8/layout/radial1"/>
    <dgm:cxn modelId="{AB5A86EA-7655-4943-AC86-D837369F2E02}" type="presOf" srcId="{06F5AAB7-669E-234A-BFCE-DCF07387A116}" destId="{E9E2F2CD-0D66-C345-82DD-7CAAB2367A75}" srcOrd="1" destOrd="0" presId="urn:microsoft.com/office/officeart/2005/8/layout/radial1"/>
    <dgm:cxn modelId="{50692CFF-23E8-7B47-BDCA-1FC50B73AC8F}" srcId="{C6E08945-E745-FE48-B90D-A5C74F7835BF}" destId="{D7B843FC-B8F3-3F44-9E5D-0490EA11F1E2}" srcOrd="1" destOrd="0" parTransId="{C1ED4231-2CF8-E04B-916E-B7943EA43472}" sibTransId="{5000538C-65FA-8342-A609-6BA25D1EFEB5}"/>
    <dgm:cxn modelId="{A2230781-7FFB-D041-8FD8-E2ED391B64F7}" type="presOf" srcId="{0E938901-5BFD-7346-B11B-8C87E64F9FAD}" destId="{981508A2-06AA-624E-92D2-92E2F77133D0}" srcOrd="0" destOrd="0" presId="urn:microsoft.com/office/officeart/2005/8/layout/radial1"/>
    <dgm:cxn modelId="{38B0E36A-E717-A940-B182-B8DC47837188}" srcId="{B65DCD4E-B955-3A40-8B7A-AD516006E475}" destId="{0BFF2290-2AAC-FB44-9C73-39CEA34A3A44}" srcOrd="0" destOrd="0" parTransId="{1A2BA493-8A5E-0441-9157-49F88221D0C0}" sibTransId="{6B44D831-DF2A-0742-8B55-843E115E9A10}"/>
    <dgm:cxn modelId="{C67044BF-92BD-0544-88FF-5AEC226761F6}" srcId="{B40B50FB-CAAB-A64B-8C59-445C2BD3BF62}" destId="{CE70D046-4CCE-B948-8645-FE5937078A69}" srcOrd="2" destOrd="0" parTransId="{06F5AAB7-669E-234A-BFCE-DCF07387A116}" sibTransId="{1F00C1C9-AC5A-E64E-9E46-179E2D11F3EC}"/>
    <dgm:cxn modelId="{F73A1D79-456F-5E45-89B6-B7EEF3B07A57}" type="presOf" srcId="{C6E08945-E745-FE48-B90D-A5C74F7835BF}" destId="{982753A4-4558-FE4B-A6A0-0F5A59E542E7}" srcOrd="0" destOrd="0" presId="urn:microsoft.com/office/officeart/2005/8/layout/radial1"/>
    <dgm:cxn modelId="{D6BAE402-0ACF-AF48-B5CA-A147BC8B8F5C}" type="presOf" srcId="{CE70D046-4CCE-B948-8645-FE5937078A69}" destId="{1B391EF6-1E8D-8141-B9F4-1BEE0904681E}" srcOrd="0" destOrd="0" presId="urn:microsoft.com/office/officeart/2005/8/layout/radial1"/>
    <dgm:cxn modelId="{371A8E66-6B9D-004B-872C-A4AD5A70CCD2}" srcId="{CE70D046-4CCE-B948-8645-FE5937078A69}" destId="{554B4D1E-264D-C44E-91C8-B205426DF97A}" srcOrd="0" destOrd="0" parTransId="{5AC801DF-05B7-0E42-AE4F-3ED7DD7FE1F7}" sibTransId="{892AB6B4-C8C2-9E4D-B889-63F39D9C3358}"/>
    <dgm:cxn modelId="{394B7198-4CE8-4D4C-ACCE-0D5C830E326A}" type="presParOf" srcId="{982753A4-4558-FE4B-A6A0-0F5A59E542E7}" destId="{6086ACAD-54AE-2E42-8418-B26FDD007B5B}" srcOrd="0" destOrd="0" presId="urn:microsoft.com/office/officeart/2005/8/layout/radial1"/>
    <dgm:cxn modelId="{7402178C-3ACD-5342-822B-FF15325EDB46}" type="presParOf" srcId="{982753A4-4558-FE4B-A6A0-0F5A59E542E7}" destId="{976F9765-465C-6D4D-85F5-10A543873549}" srcOrd="1" destOrd="0" presId="urn:microsoft.com/office/officeart/2005/8/layout/radial1"/>
    <dgm:cxn modelId="{082EF0E3-C16E-FC40-83DC-9C54F0E84359}" type="presParOf" srcId="{976F9765-465C-6D4D-85F5-10A543873549}" destId="{7BFA0148-6DD2-C648-8D40-518D1DE110C1}" srcOrd="0" destOrd="0" presId="urn:microsoft.com/office/officeart/2005/8/layout/radial1"/>
    <dgm:cxn modelId="{5F1B3CA9-CAA6-6F41-B205-9CF509FEDB7A}" type="presParOf" srcId="{982753A4-4558-FE4B-A6A0-0F5A59E542E7}" destId="{116542CE-F842-8645-ACCD-0352B9E02D61}" srcOrd="2" destOrd="0" presId="urn:microsoft.com/office/officeart/2005/8/layout/radial1"/>
    <dgm:cxn modelId="{D95A4880-6F6A-8042-8261-FD928BA1CDAC}" type="presParOf" srcId="{982753A4-4558-FE4B-A6A0-0F5A59E542E7}" destId="{981508A2-06AA-624E-92D2-92E2F77133D0}" srcOrd="3" destOrd="0" presId="urn:microsoft.com/office/officeart/2005/8/layout/radial1"/>
    <dgm:cxn modelId="{B363517E-2EAE-C242-BABB-AA0C6DD27D92}" type="presParOf" srcId="{981508A2-06AA-624E-92D2-92E2F77133D0}" destId="{34086BC2-C003-5D42-8907-0E14CD726A69}" srcOrd="0" destOrd="0" presId="urn:microsoft.com/office/officeart/2005/8/layout/radial1"/>
    <dgm:cxn modelId="{63FC46DC-937D-004B-A546-B7455DE0F410}" type="presParOf" srcId="{982753A4-4558-FE4B-A6A0-0F5A59E542E7}" destId="{ACC4CDBD-1B98-6240-97FB-5D88DD53C83A}" srcOrd="4" destOrd="0" presId="urn:microsoft.com/office/officeart/2005/8/layout/radial1"/>
    <dgm:cxn modelId="{24B03924-9D22-2E41-88B3-F91DFB53C56D}" type="presParOf" srcId="{982753A4-4558-FE4B-A6A0-0F5A59E542E7}" destId="{00E9E6C0-B43D-E44E-A6A2-E0D666837C25}" srcOrd="5" destOrd="0" presId="urn:microsoft.com/office/officeart/2005/8/layout/radial1"/>
    <dgm:cxn modelId="{1256BFAC-AC4B-8C4A-9AFB-5300F1B76EC5}" type="presParOf" srcId="{00E9E6C0-B43D-E44E-A6A2-E0D666837C25}" destId="{E9E2F2CD-0D66-C345-82DD-7CAAB2367A75}" srcOrd="0" destOrd="0" presId="urn:microsoft.com/office/officeart/2005/8/layout/radial1"/>
    <dgm:cxn modelId="{7A188194-6746-8B4D-A213-EF18B84CA345}" type="presParOf" srcId="{982753A4-4558-FE4B-A6A0-0F5A59E542E7}" destId="{1B391EF6-1E8D-8141-B9F4-1BEE0904681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9B7A0-DA3D-43E7-AA67-A62915AA332F}">
      <dsp:nvSpPr>
        <dsp:cNvPr id="0" name=""/>
        <dsp:cNvSpPr/>
      </dsp:nvSpPr>
      <dsp:spPr>
        <a:xfrm>
          <a:off x="5401" y="828292"/>
          <a:ext cx="1381408" cy="82884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Vízgyűjtő terület</a:t>
          </a:r>
          <a:endParaRPr lang="hu-H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77" y="852568"/>
        <a:ext cx="1332856" cy="780293"/>
      </dsp:txXfrm>
    </dsp:sp>
    <dsp:sp modelId="{4022D6C8-1A66-4108-8AB7-6251676028A6}">
      <dsp:nvSpPr>
        <dsp:cNvPr id="0" name=""/>
        <dsp:cNvSpPr/>
      </dsp:nvSpPr>
      <dsp:spPr>
        <a:xfrm>
          <a:off x="1524950" y="1071420"/>
          <a:ext cx="292858" cy="342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4950" y="1139938"/>
        <a:ext cx="205001" cy="205553"/>
      </dsp:txXfrm>
    </dsp:sp>
    <dsp:sp modelId="{C407450A-8665-477B-BD00-4C560D936DD2}">
      <dsp:nvSpPr>
        <dsp:cNvPr id="0" name=""/>
        <dsp:cNvSpPr/>
      </dsp:nvSpPr>
      <dsp:spPr>
        <a:xfrm>
          <a:off x="1939373" y="828292"/>
          <a:ext cx="1381408" cy="828845"/>
        </a:xfrm>
        <a:prstGeom prst="roundRect">
          <a:avLst>
            <a:gd name="adj" fmla="val 10000"/>
          </a:avLst>
        </a:prstGeom>
        <a:solidFill>
          <a:srgbClr val="00B0F0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Nyersvíz</a:t>
          </a:r>
          <a:endParaRPr lang="hu-H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649" y="852568"/>
        <a:ext cx="1332856" cy="780293"/>
      </dsp:txXfrm>
    </dsp:sp>
    <dsp:sp modelId="{32C73A4A-C3E7-49BB-BC3E-D1CCDC6CABA2}">
      <dsp:nvSpPr>
        <dsp:cNvPr id="0" name=""/>
        <dsp:cNvSpPr/>
      </dsp:nvSpPr>
      <dsp:spPr>
        <a:xfrm>
          <a:off x="3458923" y="1071420"/>
          <a:ext cx="292858" cy="342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7729"/>
            <a:satOff val="-804"/>
            <a:lumOff val="69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8923" y="1139938"/>
        <a:ext cx="205001" cy="205553"/>
      </dsp:txXfrm>
    </dsp:sp>
    <dsp:sp modelId="{A53F76CC-9A64-4FEF-AC3B-F9C7A81B4FDF}">
      <dsp:nvSpPr>
        <dsp:cNvPr id="0" name=""/>
        <dsp:cNvSpPr/>
      </dsp:nvSpPr>
      <dsp:spPr>
        <a:xfrm>
          <a:off x="3873345" y="828292"/>
          <a:ext cx="1381408" cy="828845"/>
        </a:xfrm>
        <a:prstGeom prst="roundRect">
          <a:avLst>
            <a:gd name="adj" fmla="val 10000"/>
          </a:avLst>
        </a:prstGeom>
        <a:solidFill>
          <a:srgbClr val="00B0F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Vízkezelés</a:t>
          </a:r>
          <a:b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/fertőtlenítés</a:t>
          </a:r>
          <a:endParaRPr lang="hu-H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7621" y="852568"/>
        <a:ext cx="1332856" cy="780293"/>
      </dsp:txXfrm>
    </dsp:sp>
    <dsp:sp modelId="{0B8A420D-0265-4103-B0EF-AC0B8769FBC2}">
      <dsp:nvSpPr>
        <dsp:cNvPr id="0" name=""/>
        <dsp:cNvSpPr/>
      </dsp:nvSpPr>
      <dsp:spPr>
        <a:xfrm>
          <a:off x="5392895" y="1071420"/>
          <a:ext cx="292858" cy="342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2895" y="1139938"/>
        <a:ext cx="205001" cy="205553"/>
      </dsp:txXfrm>
    </dsp:sp>
    <dsp:sp modelId="{19A9067C-FD94-4345-84C2-02E0C593BE43}">
      <dsp:nvSpPr>
        <dsp:cNvPr id="0" name=""/>
        <dsp:cNvSpPr/>
      </dsp:nvSpPr>
      <dsp:spPr>
        <a:xfrm>
          <a:off x="5807317" y="828292"/>
          <a:ext cx="1381408" cy="828845"/>
        </a:xfrm>
        <a:prstGeom prst="roundRect">
          <a:avLst>
            <a:gd name="adj" fmla="val 10000"/>
          </a:avLst>
        </a:prstGeom>
        <a:solidFill>
          <a:srgbClr val="00B0F0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Elosztóhálózat</a:t>
          </a:r>
          <a:b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/tárolás</a:t>
          </a:r>
          <a:endParaRPr lang="hu-H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1593" y="852568"/>
        <a:ext cx="1332856" cy="780293"/>
      </dsp:txXfrm>
    </dsp:sp>
    <dsp:sp modelId="{09DEE233-C4DE-4671-A012-75C19A80E0F6}">
      <dsp:nvSpPr>
        <dsp:cNvPr id="0" name=""/>
        <dsp:cNvSpPr/>
      </dsp:nvSpPr>
      <dsp:spPr>
        <a:xfrm>
          <a:off x="7326867" y="1071420"/>
          <a:ext cx="292858" cy="342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3186"/>
            <a:satOff val="-2411"/>
            <a:lumOff val="208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26867" y="1139938"/>
        <a:ext cx="205001" cy="205553"/>
      </dsp:txXfrm>
    </dsp:sp>
    <dsp:sp modelId="{8A8C28DD-5E81-4C65-B4DE-1F6FBB6627C0}">
      <dsp:nvSpPr>
        <dsp:cNvPr id="0" name=""/>
        <dsp:cNvSpPr/>
      </dsp:nvSpPr>
      <dsp:spPr>
        <a:xfrm>
          <a:off x="7741289" y="828292"/>
          <a:ext cx="1381408" cy="828845"/>
        </a:xfrm>
        <a:prstGeom prst="roundRect">
          <a:avLst>
            <a:gd name="adj" fmla="val 10000"/>
          </a:avLst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Házi (belső) elosztóhálózat</a:t>
          </a:r>
          <a:endParaRPr lang="hu-H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65565" y="852568"/>
        <a:ext cx="1332856" cy="780293"/>
      </dsp:txXfrm>
    </dsp:sp>
    <dsp:sp modelId="{93406EA2-7D18-45EB-83CA-4E85DD60E197}">
      <dsp:nvSpPr>
        <dsp:cNvPr id="0" name=""/>
        <dsp:cNvSpPr/>
      </dsp:nvSpPr>
      <dsp:spPr>
        <a:xfrm>
          <a:off x="9260839" y="1071420"/>
          <a:ext cx="292858" cy="342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60839" y="1139938"/>
        <a:ext cx="205001" cy="205553"/>
      </dsp:txXfrm>
    </dsp:sp>
    <dsp:sp modelId="{3B1969CE-0282-4EAA-9995-8C0E2470C436}">
      <dsp:nvSpPr>
        <dsp:cNvPr id="0" name=""/>
        <dsp:cNvSpPr/>
      </dsp:nvSpPr>
      <dsp:spPr>
        <a:xfrm>
          <a:off x="9675261" y="828292"/>
          <a:ext cx="1381408" cy="828845"/>
        </a:xfrm>
        <a:prstGeom prst="roundRect">
          <a:avLst>
            <a:gd name="adj" fmla="val 10000"/>
          </a:avLst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Fogyasztó</a:t>
          </a:r>
          <a:endParaRPr lang="hu-H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99537" y="852568"/>
        <a:ext cx="1332856" cy="780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6ACAD-54AE-2E42-8418-B26FDD007B5B}">
      <dsp:nvSpPr>
        <dsp:cNvPr id="0" name=""/>
        <dsp:cNvSpPr/>
      </dsp:nvSpPr>
      <dsp:spPr>
        <a:xfrm>
          <a:off x="2269473" y="385693"/>
          <a:ext cx="1550067" cy="15500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Eredet szerint</a:t>
          </a:r>
          <a:endParaRPr lang="x-none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6475" y="612695"/>
        <a:ext cx="1096063" cy="1096063"/>
      </dsp:txXfrm>
    </dsp:sp>
    <dsp:sp modelId="{976F9765-465C-6D4D-85F5-10A543873549}">
      <dsp:nvSpPr>
        <dsp:cNvPr id="0" name=""/>
        <dsp:cNvSpPr/>
      </dsp:nvSpPr>
      <dsp:spPr>
        <a:xfrm rot="6537434">
          <a:off x="2527397" y="954609"/>
          <a:ext cx="1160707" cy="43994"/>
        </a:xfrm>
        <a:custGeom>
          <a:avLst/>
          <a:gdLst/>
          <a:ahLst/>
          <a:cxnLst/>
          <a:rect l="0" t="0" r="0" b="0"/>
          <a:pathLst>
            <a:path>
              <a:moveTo>
                <a:pt x="0" y="21997"/>
              </a:moveTo>
              <a:lnTo>
                <a:pt x="1160707" y="2199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78733" y="947588"/>
        <a:ext cx="58035" cy="58035"/>
      </dsp:txXfrm>
    </dsp:sp>
    <dsp:sp modelId="{116542CE-F842-8645-ACCD-0352B9E02D61}">
      <dsp:nvSpPr>
        <dsp:cNvPr id="0" name=""/>
        <dsp:cNvSpPr/>
      </dsp:nvSpPr>
      <dsp:spPr>
        <a:xfrm>
          <a:off x="2395961" y="17451"/>
          <a:ext cx="1550067" cy="155006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2963" y="244453"/>
        <a:ext cx="1096063" cy="1096063"/>
      </dsp:txXfrm>
    </dsp:sp>
    <dsp:sp modelId="{981508A2-06AA-624E-92D2-92E2F77133D0}">
      <dsp:nvSpPr>
        <dsp:cNvPr id="0" name=""/>
        <dsp:cNvSpPr/>
      </dsp:nvSpPr>
      <dsp:spPr>
        <a:xfrm rot="2640539">
          <a:off x="3436127" y="2087497"/>
          <a:ext cx="1181098" cy="43994"/>
        </a:xfrm>
        <a:custGeom>
          <a:avLst/>
          <a:gdLst/>
          <a:ahLst/>
          <a:cxnLst/>
          <a:rect l="0" t="0" r="0" b="0"/>
          <a:pathLst>
            <a:path>
              <a:moveTo>
                <a:pt x="0" y="21997"/>
              </a:moveTo>
              <a:lnTo>
                <a:pt x="1181098" y="219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7148" y="2079967"/>
        <a:ext cx="59054" cy="59054"/>
      </dsp:txXfrm>
    </dsp:sp>
    <dsp:sp modelId="{ACC4CDBD-1B98-6240-97FB-5D88DD53C83A}">
      <dsp:nvSpPr>
        <dsp:cNvPr id="0" name=""/>
        <dsp:cNvSpPr/>
      </dsp:nvSpPr>
      <dsp:spPr>
        <a:xfrm>
          <a:off x="4233811" y="2283228"/>
          <a:ext cx="1550067" cy="1550067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Természetes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pl. geológiai szennyezők </a:t>
          </a:r>
          <a:endParaRPr lang="x-none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0813" y="2510230"/>
        <a:ext cx="1096063" cy="1096063"/>
      </dsp:txXfrm>
    </dsp:sp>
    <dsp:sp modelId="{00E9E6C0-B43D-E44E-A6A2-E0D666837C25}">
      <dsp:nvSpPr>
        <dsp:cNvPr id="0" name=""/>
        <dsp:cNvSpPr/>
      </dsp:nvSpPr>
      <dsp:spPr>
        <a:xfrm rot="8152229">
          <a:off x="1453670" y="2097716"/>
          <a:ext cx="1204520" cy="43994"/>
        </a:xfrm>
        <a:custGeom>
          <a:avLst/>
          <a:gdLst/>
          <a:ahLst/>
          <a:cxnLst/>
          <a:rect l="0" t="0" r="0" b="0"/>
          <a:pathLst>
            <a:path>
              <a:moveTo>
                <a:pt x="0" y="21997"/>
              </a:moveTo>
              <a:lnTo>
                <a:pt x="1204520" y="219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25817" y="2089600"/>
        <a:ext cx="60226" cy="60226"/>
      </dsp:txXfrm>
    </dsp:sp>
    <dsp:sp modelId="{1B391EF6-1E8D-8141-B9F4-1BEE0904681E}">
      <dsp:nvSpPr>
        <dsp:cNvPr id="0" name=""/>
        <dsp:cNvSpPr/>
      </dsp:nvSpPr>
      <dsp:spPr>
        <a:xfrm>
          <a:off x="292319" y="2303665"/>
          <a:ext cx="1550067" cy="1550067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Antropogén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pl. műtrágya, </a:t>
          </a:r>
          <a:r>
            <a:rPr lang="hu-HU" sz="1400" b="0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peszticidek</a:t>
          </a:r>
          <a:endParaRPr lang="x-none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321" y="2530667"/>
        <a:ext cx="1096063" cy="1096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6ACAD-54AE-2E42-8418-B26FDD007B5B}">
      <dsp:nvSpPr>
        <dsp:cNvPr id="0" name=""/>
        <dsp:cNvSpPr/>
      </dsp:nvSpPr>
      <dsp:spPr>
        <a:xfrm>
          <a:off x="3358271" y="2350773"/>
          <a:ext cx="1471841" cy="1459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Hatás szerint</a:t>
          </a:r>
          <a:endParaRPr lang="x-none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3817" y="2564556"/>
        <a:ext cx="1040749" cy="1032235"/>
      </dsp:txXfrm>
    </dsp:sp>
    <dsp:sp modelId="{976F9765-465C-6D4D-85F5-10A543873549}">
      <dsp:nvSpPr>
        <dsp:cNvPr id="0" name=""/>
        <dsp:cNvSpPr/>
      </dsp:nvSpPr>
      <dsp:spPr>
        <a:xfrm rot="16200000">
          <a:off x="3898394" y="2134547"/>
          <a:ext cx="391597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391597" y="2042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4402" y="2145185"/>
        <a:ext cx="19579" cy="19579"/>
      </dsp:txXfrm>
    </dsp:sp>
    <dsp:sp modelId="{116542CE-F842-8645-ACCD-0352B9E02D61}">
      <dsp:nvSpPr>
        <dsp:cNvPr id="0" name=""/>
        <dsp:cNvSpPr/>
      </dsp:nvSpPr>
      <dsp:spPr>
        <a:xfrm>
          <a:off x="3162269" y="95330"/>
          <a:ext cx="1863845" cy="186384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5223" y="368284"/>
        <a:ext cx="1317937" cy="1317937"/>
      </dsp:txXfrm>
    </dsp:sp>
    <dsp:sp modelId="{981508A2-06AA-624E-92D2-92E2F77133D0}">
      <dsp:nvSpPr>
        <dsp:cNvPr id="0" name=""/>
        <dsp:cNvSpPr/>
      </dsp:nvSpPr>
      <dsp:spPr>
        <a:xfrm rot="2222133">
          <a:off x="4570661" y="3828296"/>
          <a:ext cx="1082906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1082906" y="204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85041" y="3821651"/>
        <a:ext cx="54145" cy="54145"/>
      </dsp:txXfrm>
    </dsp:sp>
    <dsp:sp modelId="{ACC4CDBD-1B98-6240-97FB-5D88DD53C83A}">
      <dsp:nvSpPr>
        <dsp:cNvPr id="0" name=""/>
        <dsp:cNvSpPr/>
      </dsp:nvSpPr>
      <dsp:spPr>
        <a:xfrm>
          <a:off x="5361354" y="3880619"/>
          <a:ext cx="1666949" cy="1570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7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Krónikus hatás</a:t>
          </a:r>
          <a:endParaRPr lang="x-none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pl. arzén</a:t>
          </a:r>
          <a:endParaRPr lang="x-none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5473" y="4110553"/>
        <a:ext cx="1178711" cy="1110217"/>
      </dsp:txXfrm>
    </dsp:sp>
    <dsp:sp modelId="{00E9E6C0-B43D-E44E-A6A2-E0D666837C25}">
      <dsp:nvSpPr>
        <dsp:cNvPr id="0" name=""/>
        <dsp:cNvSpPr/>
      </dsp:nvSpPr>
      <dsp:spPr>
        <a:xfrm rot="8577867">
          <a:off x="2518225" y="3833853"/>
          <a:ext cx="1101359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1101359" y="204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41371" y="3826747"/>
        <a:ext cx="55067" cy="55067"/>
      </dsp:txXfrm>
    </dsp:sp>
    <dsp:sp modelId="{1B391EF6-1E8D-8141-B9F4-1BEE0904681E}">
      <dsp:nvSpPr>
        <dsp:cNvPr id="0" name=""/>
        <dsp:cNvSpPr/>
      </dsp:nvSpPr>
      <dsp:spPr>
        <a:xfrm>
          <a:off x="1183463" y="3891634"/>
          <a:ext cx="1620185" cy="15480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Akut hatás</a:t>
          </a:r>
          <a:endParaRPr lang="x-none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pl. nitrit</a:t>
          </a:r>
          <a:endParaRPr lang="x-none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0734" y="4118341"/>
        <a:ext cx="1145643" cy="109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98A5F-1AC3-40F7-9636-3049DDF3C1B0}" type="datetimeFigureOut">
              <a:rPr lang="hu-HU" smtClean="0"/>
              <a:t>2023. 11. 09.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F517-F2D7-461C-AC35-0F54EBBDF6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25B7-C788-544A-A24E-FC924E58F804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352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2AA35-8998-40FC-8B96-239D1216A2F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01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1C1E-4D5B-443C-8C2C-848F75A3E742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15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F25B7-C788-544A-A24E-FC924E58F804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448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25B7-C788-544A-A24E-FC924E58F804}" type="slidenum">
              <a:rPr lang="hu-HU" smtClean="0"/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972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25B7-C788-544A-A24E-FC924E58F804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90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CF58CF98-D4D1-46EC-81A9-070A8C63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0C62FE4F-0FC4-482D-9B2D-CC8C69B2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5FE95C0-9DBA-4AE4-ABAA-8AA7F90B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0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9CBC935D-199C-4466-9A7F-6F0E29E8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14E9EB25-3A48-4F3B-BC2F-D416F409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F896DE7-39F2-41EB-9B3C-115BE610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7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D031A70-5DCD-4A6C-A449-E90DA04A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D530A938-5BF4-4F68-8E44-75E13DCB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540DD37F-2007-47AB-ACCE-2D28942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8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7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7FB7248-A80F-41A0-836A-F9075EEC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46291E58-1371-46ED-96EB-83B54C1A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FED3814-563D-47F8-B9B8-2896CC71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85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448710"/>
            <a:ext cx="2743200" cy="365125"/>
          </a:xfrm>
          <a:prstGeom prst="rect">
            <a:avLst/>
          </a:prstGeom>
        </p:spPr>
        <p:txBody>
          <a:bodyPr/>
          <a:lstStyle/>
          <a:p>
            <a:fld id="{089FE322-C6A9-473D-A5F3-6144C04C898A}" type="datetimeFigureOut">
              <a:rPr lang="hu-HU" smtClean="0"/>
              <a:t>2023. 11. 09.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44871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44871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D109-8085-4D1F-AC50-9869B858B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2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4D1AFF7C-631C-4556-BDB0-A9C7748F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11" name="Élőláb helye 4">
            <a:extLst>
              <a:ext uri="{FF2B5EF4-FFF2-40B4-BE49-F238E27FC236}">
                <a16:creationId xmlns:a16="http://schemas.microsoft.com/office/drawing/2014/main" id="{D1AF7E08-6646-4A12-9928-6EEF9EDD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>
            <a:extLst>
              <a:ext uri="{FF2B5EF4-FFF2-40B4-BE49-F238E27FC236}">
                <a16:creationId xmlns:a16="http://schemas.microsoft.com/office/drawing/2014/main" id="{451EA8F4-75AF-4990-B37A-3A754D7F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2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BA11F795-4447-4672-8A7D-E3FBE5B7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634E6E2A-4FED-4A1D-ACFC-E81A2B1F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35E533A9-3565-494F-9E21-9D094F7D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95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>
            <a:extLst>
              <a:ext uri="{FF2B5EF4-FFF2-40B4-BE49-F238E27FC236}">
                <a16:creationId xmlns:a16="http://schemas.microsoft.com/office/drawing/2014/main" id="{75C8A42B-2A25-436F-BA04-C6EEC874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4754CBA-794F-436E-9C11-57234AE7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F60CBC7B-63E9-4A0E-A050-7893BBD8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7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D012EEA9-2736-4101-98C2-8AA7A7E7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FE647E33-8423-4D6B-B330-87F16C5B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CA27BFA0-6BFF-45BE-97DA-22A5CC25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3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6189703D-5E2E-4D64-8CEC-66DFA11B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572F7F64-E8E4-43F4-AEA4-80FA1577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27CAE4AF-C961-42B4-B89A-71863888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76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0BF256DA-1987-49D0-A228-104BE0A30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2023. 11. 09.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C2CC8B01-C818-48A3-A421-A9722FFB8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D649A16-DC1E-4FDA-AA87-1F7A2ABD6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1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k.gov.hu/attachments/article/1703/Mo%CC%81dszertani%20u%CC%81tmutato%CC%81%20iv.min.jav.%20beav.-2.%20kiad%C3%A1s%202023_v%C3%A9gl.pdf" TargetMode="External"/><Relationship Id="rId7" Type="http://schemas.openxmlformats.org/officeDocument/2006/relationships/hyperlink" Target="https://www.nnk.gov.hu/index.php/kozegeszsegugyi-laboratoriumi-foosztaly/kornyezetegeszsegugyi-laboratoriumi-osztaly/vizhigienes-laboratorium/ivoviz/vizminoseg-ellenorze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nk.gov.hu/attachments/article/1703/AOX%20param%C3%A9ter%20szerepe%20az%20iv%C3%B3v%C3%ADzmin%C5%91s%C3%A9g%20fel%C3%BCgyeletben%202023.pdf" TargetMode="External"/><Relationship Id="rId5" Type="http://schemas.openxmlformats.org/officeDocument/2006/relationships/hyperlink" Target="https://www.nnk.gov.hu/attachments/article/187/Mo%CC%81dszertani%20u%CC%81tmutato%CC%81%20ivo%CC%81vi%CC%81zmino%CC%8Bse%CC%81gjavi%CC%81to%CC%81%20beavatkoza%CC%81sokro%CC%81l.pdf" TargetMode="External"/><Relationship Id="rId4" Type="http://schemas.openxmlformats.org/officeDocument/2006/relationships/hyperlink" Target="https://www.nnk.gov.hu/attachments/article/187/Modszertani_utmutato_ivovizek_radiologiai_vizsgalatahoz.pdf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884648" y="1050100"/>
            <a:ext cx="8531832" cy="2691730"/>
          </a:xfrm>
        </p:spPr>
        <p:txBody>
          <a:bodyPr>
            <a:noAutofit/>
          </a:bodyPr>
          <a:lstStyle/>
          <a:p>
            <a:r>
              <a:rPr lang="hu-HU" sz="4400" b="1" dirty="0">
                <a:latin typeface="Arial" panose="020B0604020202020204" pitchFamily="34" charset="0"/>
              </a:rPr>
              <a:t>Vízminőségi paraméterek forrása, </a:t>
            </a:r>
            <a:r>
              <a:rPr lang="hu-HU" sz="4400" b="1" dirty="0" smtClean="0">
                <a:latin typeface="Arial" panose="020B0604020202020204" pitchFamily="34" charset="0"/>
              </a:rPr>
              <a:t>kockázata, </a:t>
            </a:r>
            <a:r>
              <a:rPr lang="hu-HU" sz="4400" b="1" dirty="0">
                <a:latin typeface="Arial" panose="020B0604020202020204" pitchFamily="34" charset="0"/>
              </a:rPr>
              <a:t>jellemző értékek meghatározása 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2895600" y="5082548"/>
            <a:ext cx="6400800" cy="697632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bg1">
                    <a:lumMod val="65000"/>
                  </a:schemeClr>
                </a:solidFill>
              </a:rPr>
              <a:t>Izsák </a:t>
            </a:r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Bálint</a:t>
            </a:r>
          </a:p>
          <a:p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NNGYK </a:t>
            </a:r>
            <a:r>
              <a:rPr lang="hu-HU" sz="2200" dirty="0">
                <a:solidFill>
                  <a:schemeClr val="bg1">
                    <a:lumMod val="65000"/>
                  </a:schemeClr>
                </a:solidFill>
              </a:rPr>
              <a:t>Közegészségügyi Laboratóriumi és Módszertani </a:t>
            </a:r>
            <a:r>
              <a:rPr lang="hu-HU" sz="2200" dirty="0" smtClean="0">
                <a:solidFill>
                  <a:schemeClr val="bg1">
                    <a:lumMod val="65000"/>
                  </a:schemeClr>
                </a:solidFill>
              </a:rPr>
              <a:t>Főosztály</a:t>
            </a:r>
            <a:endParaRPr lang="hu-HU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Connector 9"/>
          <p:cNvCxnSpPr/>
          <p:nvPr/>
        </p:nvCxnSpPr>
        <p:spPr>
          <a:xfrm flipV="1">
            <a:off x="1631504" y="3819510"/>
            <a:ext cx="8784976" cy="274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8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2616"/>
            <a:ext cx="8172400" cy="936104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Egyéb indikátorok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532" y="1154155"/>
            <a:ext cx="86868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400" b="1" dirty="0">
                <a:cs typeface="Arial" panose="020B0604020202020204" pitchFamily="34" charset="0"/>
              </a:rPr>
              <a:t>Coliform baktériumok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3. </a:t>
            </a:r>
            <a:r>
              <a:rPr lang="hu-HU" dirty="0">
                <a:cs typeface="Arial" panose="020B0604020202020204" pitchFamily="34" charset="0"/>
              </a:rPr>
              <a:t>tábla, parametrikus érték: 0 /100 ml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Mesterséges </a:t>
            </a:r>
            <a:r>
              <a:rPr lang="hu-HU" sz="1900" dirty="0">
                <a:cs typeface="Arial" panose="020B0604020202020204" pitchFamily="34" charset="0"/>
              </a:rPr>
              <a:t>(nem rendszertani) </a:t>
            </a:r>
            <a:r>
              <a:rPr lang="hu-HU" dirty="0">
                <a:cs typeface="Arial" panose="020B0604020202020204" pitchFamily="34" charset="0"/>
              </a:rPr>
              <a:t>kategória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Nem csak fekális eredetűek lehetnek!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Gyakorlatilag a hálózati utószaporodás jelzésére alkalmas </a:t>
            </a:r>
            <a:r>
              <a:rPr lang="mr-IN" dirty="0">
                <a:cs typeface="Calibri"/>
              </a:rPr>
              <a:t>–</a:t>
            </a:r>
            <a:r>
              <a:rPr lang="hu-HU" dirty="0">
                <a:cs typeface="Arial" panose="020B0604020202020204" pitchFamily="34" charset="0"/>
              </a:rPr>
              <a:t> nem mosható össze az </a:t>
            </a:r>
            <a:r>
              <a:rPr lang="hu-HU" i="1" dirty="0">
                <a:cs typeface="Arial" panose="020B0604020202020204" pitchFamily="34" charset="0"/>
              </a:rPr>
              <a:t>E. coli-</a:t>
            </a:r>
            <a:r>
              <a:rPr lang="hu-HU" dirty="0">
                <a:cs typeface="Arial" panose="020B0604020202020204" pitchFamily="34" charset="0"/>
              </a:rPr>
              <a:t>val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WHO szerint elhagyható lenne a vizsgálata ivóvízben </a:t>
            </a:r>
            <a:r>
              <a:rPr lang="hu-HU" sz="1900" dirty="0">
                <a:cs typeface="Arial" panose="020B0604020202020204" pitchFamily="34" charset="0"/>
              </a:rPr>
              <a:t>(EU szerint nem)</a:t>
            </a:r>
            <a:endParaRPr lang="hu-HU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2400" b="1" i="1" dirty="0">
                <a:cs typeface="Arial" panose="020B0604020202020204" pitchFamily="34" charset="0"/>
              </a:rPr>
              <a:t>Clostridium perfringens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3. tábla</a:t>
            </a:r>
            <a:r>
              <a:rPr lang="hu-HU" dirty="0">
                <a:cs typeface="Arial" panose="020B0604020202020204" pitchFamily="34" charset="0"/>
              </a:rPr>
              <a:t>, parametrikus érték: 0 /100 ml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S</a:t>
            </a:r>
            <a:r>
              <a:rPr lang="hu-HU" dirty="0">
                <a:cs typeface="Arial" panose="020B0604020202020204" pitchFamily="34" charset="0"/>
              </a:rPr>
              <a:t>póraképző: nagyon ellenálló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Inkább technológiai indikátor </a:t>
            </a:r>
            <a:r>
              <a:rPr lang="hu-HU" sz="1900" dirty="0">
                <a:cs typeface="Arial" panose="020B0604020202020204" pitchFamily="34" charset="0"/>
              </a:rPr>
              <a:t>(szennyezett nyersvíz esetén hatásfok ellenőrzése)</a:t>
            </a:r>
            <a:endParaRPr lang="hu-HU" dirty="0">
              <a:cs typeface="Arial" panose="020B0604020202020204" pitchFamily="34" charset="0"/>
            </a:endParaRPr>
          </a:p>
          <a:p>
            <a:pPr lvl="1"/>
            <a:r>
              <a:rPr lang="hu-HU" dirty="0">
                <a:cs typeface="Arial" panose="020B0604020202020204" pitchFamily="34" charset="0"/>
              </a:rPr>
              <a:t>Fekális szennyezést is jelezhet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Talajvíz keveredés </a:t>
            </a:r>
            <a:r>
              <a:rPr lang="hu-HU" sz="1900" dirty="0">
                <a:cs typeface="Arial" panose="020B0604020202020204" pitchFamily="34" charset="0"/>
              </a:rPr>
              <a:t>(pl. magánkúttal való összekötés)</a:t>
            </a:r>
          </a:p>
          <a:p>
            <a:pPr marL="0" indent="0" algn="ctr">
              <a:buNone/>
            </a:pPr>
            <a:r>
              <a:rPr lang="hu-HU" b="1" dirty="0">
                <a:solidFill>
                  <a:srgbClr val="FF0000"/>
                </a:solidFill>
                <a:cs typeface="Arial" panose="020B0604020202020204" pitchFamily="34" charset="0"/>
              </a:rPr>
              <a:t>Okok felderítése az elsődleges, beavatkozás ennek megfelelően</a:t>
            </a:r>
          </a:p>
          <a:p>
            <a:endParaRPr lang="hu-HU" sz="2400" dirty="0"/>
          </a:p>
          <a:p>
            <a:endParaRPr lang="hu-HU" dirty="0" smtClean="0">
              <a:cs typeface="Arial" panose="020B0604020202020204" pitchFamily="34" charset="0"/>
            </a:endParaRP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8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2637"/>
            <a:ext cx="10660284" cy="936104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Telepszám 22 </a:t>
            </a:r>
            <a:r>
              <a:rPr lang="hu-H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C-on és 37 </a:t>
            </a:r>
            <a:r>
              <a:rPr lang="hu-HU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C-on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5300" y="1156793"/>
            <a:ext cx="8435280" cy="532859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cs typeface="Arial" panose="020B0604020202020204" pitchFamily="34" charset="0"/>
              </a:rPr>
              <a:t>3. tábla, parametrikus érték: nincs szokatlan változás </a:t>
            </a:r>
            <a:r>
              <a:rPr lang="hu-HU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hu-HU" dirty="0">
                <a:cs typeface="Arial" panose="020B0604020202020204" pitchFamily="34" charset="0"/>
              </a:rPr>
              <a:t>Jellemző érték meghatározás</a:t>
            </a:r>
            <a:r>
              <a:rPr lang="hu-HU" dirty="0" smtClean="0">
                <a:cs typeface="Arial" panose="020B0604020202020204" pitchFamily="34" charset="0"/>
              </a:rPr>
              <a:t>!</a:t>
            </a:r>
          </a:p>
          <a:p>
            <a:r>
              <a:rPr lang="hu-HU" dirty="0" smtClean="0">
                <a:cs typeface="Arial" panose="020B0604020202020204" pitchFamily="34" charset="0"/>
              </a:rPr>
              <a:t>Kifogás: jellemző értékhez képest </a:t>
            </a:r>
            <a:r>
              <a:rPr lang="hu-HU" sz="2100" dirty="0" smtClean="0">
                <a:cs typeface="Arial" panose="020B0604020202020204" pitchFamily="34" charset="0"/>
              </a:rPr>
              <a:t>(trendszerű emelkedés, vagy kiugró érték)</a:t>
            </a:r>
            <a:endParaRPr lang="hu-HU" dirty="0" smtClean="0">
              <a:cs typeface="Arial" panose="020B0604020202020204" pitchFamily="34" charset="0"/>
            </a:endParaRPr>
          </a:p>
          <a:p>
            <a:r>
              <a:rPr lang="hu-HU" dirty="0" smtClean="0">
                <a:cs typeface="Arial" panose="020B0604020202020204" pitchFamily="34" charset="0"/>
              </a:rPr>
              <a:t>Többségük ártalmatlan környezeti baktérium</a:t>
            </a:r>
          </a:p>
          <a:p>
            <a:r>
              <a:rPr lang="hu-HU" dirty="0" smtClean="0">
                <a:cs typeface="Arial" panose="020B0604020202020204" pitchFamily="34" charset="0"/>
              </a:rPr>
              <a:t>Hálózati utószaporodás </a:t>
            </a:r>
            <a:r>
              <a:rPr lang="hu-HU" sz="2100" dirty="0" smtClean="0">
                <a:cs typeface="Arial" panose="020B0604020202020204" pitchFamily="34" charset="0"/>
              </a:rPr>
              <a:t>(gerincvezeték és/vagy belső elosztóhálózat)</a:t>
            </a:r>
            <a:endParaRPr lang="hu-HU" dirty="0" smtClean="0">
              <a:cs typeface="Arial" panose="020B0604020202020204" pitchFamily="34" charset="0"/>
            </a:endParaRPr>
          </a:p>
          <a:p>
            <a:r>
              <a:rPr lang="hu-HU" dirty="0" smtClean="0">
                <a:cs typeface="Arial" panose="020B0604020202020204" pitchFamily="34" charset="0"/>
              </a:rPr>
              <a:t>Íz- és szagproblémák</a:t>
            </a:r>
          </a:p>
          <a:p>
            <a:r>
              <a:rPr lang="hu-HU" dirty="0" smtClean="0">
                <a:cs typeface="Arial" panose="020B0604020202020204" pitchFamily="34" charset="0"/>
              </a:rPr>
              <a:t>A változás utalhat:</a:t>
            </a:r>
            <a:br>
              <a:rPr lang="hu-HU" dirty="0" smtClean="0">
                <a:cs typeface="Arial" panose="020B0604020202020204" pitchFamily="34" charset="0"/>
              </a:rPr>
            </a:br>
            <a:r>
              <a:rPr lang="hu-HU" dirty="0" smtClean="0">
                <a:cs typeface="Arial" panose="020B0604020202020204" pitchFamily="34" charset="0"/>
              </a:rPr>
              <a:t>	</a:t>
            </a:r>
            <a:r>
              <a:rPr lang="hu-HU" sz="2600" dirty="0" smtClean="0">
                <a:cs typeface="Arial" panose="020B0604020202020204" pitchFamily="34" charset="0"/>
              </a:rPr>
              <a:t>- technológiai/fertőtlenítési problémára</a:t>
            </a:r>
          </a:p>
          <a:p>
            <a:pPr marL="0" indent="0">
              <a:buNone/>
            </a:pPr>
            <a:r>
              <a:rPr lang="hu-HU" sz="2600" dirty="0">
                <a:cs typeface="Arial" panose="020B0604020202020204" pitchFamily="34" charset="0"/>
              </a:rPr>
              <a:t/>
            </a:r>
            <a:br>
              <a:rPr lang="hu-HU" sz="2600" dirty="0">
                <a:cs typeface="Arial" panose="020B0604020202020204" pitchFamily="34" charset="0"/>
              </a:rPr>
            </a:br>
            <a:r>
              <a:rPr lang="hu-HU" sz="2600" dirty="0" smtClean="0">
                <a:cs typeface="Arial" panose="020B0604020202020204" pitchFamily="34" charset="0"/>
              </a:rPr>
              <a:t>	- </a:t>
            </a:r>
            <a:r>
              <a:rPr lang="hu-HU" sz="2600" dirty="0" err="1">
                <a:cs typeface="Arial" panose="020B0604020202020204" pitchFamily="34" charset="0"/>
              </a:rPr>
              <a:t>biofilm</a:t>
            </a:r>
            <a:r>
              <a:rPr lang="hu-HU" sz="2600" dirty="0">
                <a:cs typeface="Arial" panose="020B0604020202020204" pitchFamily="34" charset="0"/>
              </a:rPr>
              <a:t> </a:t>
            </a:r>
            <a:r>
              <a:rPr lang="hu-HU" sz="2600" dirty="0" smtClean="0">
                <a:cs typeface="Arial" panose="020B0604020202020204" pitchFamily="34" charset="0"/>
              </a:rPr>
              <a:t>kialakulására</a:t>
            </a:r>
          </a:p>
          <a:p>
            <a:pPr marL="0" indent="0">
              <a:buNone/>
            </a:pPr>
            <a:r>
              <a:rPr lang="hu-HU" sz="2600" dirty="0">
                <a:cs typeface="Arial" panose="020B0604020202020204" pitchFamily="34" charset="0"/>
              </a:rPr>
              <a:t/>
            </a:r>
            <a:br>
              <a:rPr lang="hu-HU" sz="2600" dirty="0">
                <a:cs typeface="Arial" panose="020B0604020202020204" pitchFamily="34" charset="0"/>
              </a:rPr>
            </a:br>
            <a:r>
              <a:rPr lang="hu-HU" sz="2600" dirty="0" smtClean="0">
                <a:cs typeface="Arial" panose="020B0604020202020204" pitchFamily="34" charset="0"/>
              </a:rPr>
              <a:t>	- </a:t>
            </a:r>
            <a:r>
              <a:rPr lang="hu-HU" sz="2600" dirty="0">
                <a:cs typeface="Arial" panose="020B0604020202020204" pitchFamily="34" charset="0"/>
              </a:rPr>
              <a:t>nem megfelelő anyag </a:t>
            </a:r>
            <a:r>
              <a:rPr lang="hu-HU" sz="2600" dirty="0" smtClean="0">
                <a:cs typeface="Arial" panose="020B0604020202020204" pitchFamily="34" charset="0"/>
              </a:rPr>
              <a:t>beépítésére </a:t>
            </a:r>
            <a:r>
              <a:rPr lang="hu-HU" sz="2100" dirty="0" smtClean="0">
                <a:cs typeface="Arial" panose="020B0604020202020204" pitchFamily="34" charset="0"/>
              </a:rPr>
              <a:t>(</a:t>
            </a:r>
            <a:r>
              <a:rPr lang="hu-HU" sz="2100" dirty="0">
                <a:cs typeface="Arial" panose="020B0604020202020204" pitchFamily="34" charset="0"/>
              </a:rPr>
              <a:t>tápanyag kioldódás)</a:t>
            </a:r>
            <a:r>
              <a:rPr lang="hu-HU" sz="2600" dirty="0">
                <a:cs typeface="Arial" panose="020B0604020202020204" pitchFamily="34" charset="0"/>
              </a:rPr>
              <a:t>, stb.</a:t>
            </a:r>
            <a:endParaRPr lang="hu-HU" sz="2600" dirty="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3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300" dirty="0" smtClean="0">
                <a:solidFill>
                  <a:srgbClr val="FF0000"/>
                </a:solidFill>
                <a:cs typeface="Arial" panose="020B0604020202020204" pitchFamily="34" charset="0"/>
              </a:rPr>
              <a:t>Azonnali </a:t>
            </a:r>
            <a:r>
              <a:rPr lang="hu-HU" sz="3300" dirty="0">
                <a:solidFill>
                  <a:srgbClr val="FF0000"/>
                </a:solidFill>
                <a:cs typeface="Arial" panose="020B0604020202020204" pitchFamily="34" charset="0"/>
              </a:rPr>
              <a:t>fertőtlenítés általában NEM indokolt</a:t>
            </a:r>
          </a:p>
          <a:p>
            <a:endParaRPr lang="hu-HU" dirty="0" smtClean="0"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58" y="3066526"/>
            <a:ext cx="3102992" cy="23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116633"/>
            <a:ext cx="5148064" cy="57606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b</a:t>
            </a:r>
            <a:r>
              <a:rPr lang="en-US" b="1" dirty="0" err="1" smtClean="0"/>
              <a:t>iofilm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95" y="963486"/>
            <a:ext cx="5148063" cy="5159598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cs typeface="Arial" panose="020B0604020202020204" pitchFamily="34" charset="0"/>
              </a:rPr>
              <a:t>„Élőbevonat”</a:t>
            </a:r>
          </a:p>
          <a:p>
            <a:r>
              <a:rPr lang="hu-HU" dirty="0" err="1" smtClean="0">
                <a:cs typeface="Arial" panose="020B0604020202020204" pitchFamily="34" charset="0"/>
              </a:rPr>
              <a:t>Poliszacharid</a:t>
            </a:r>
            <a:r>
              <a:rPr lang="hu-HU" dirty="0" smtClean="0">
                <a:cs typeface="Arial" panose="020B0604020202020204" pitchFamily="34" charset="0"/>
              </a:rPr>
              <a:t> mátrixba ágyazott baktériumok</a:t>
            </a:r>
          </a:p>
          <a:p>
            <a:r>
              <a:rPr lang="hu-HU" dirty="0" smtClean="0">
                <a:cs typeface="Arial" panose="020B0604020202020204" pitchFamily="34" charset="0"/>
              </a:rPr>
              <a:t>Kórokozók „rejtekhelye”</a:t>
            </a:r>
          </a:p>
          <a:p>
            <a:r>
              <a:rPr lang="hu-HU" dirty="0" smtClean="0">
                <a:cs typeface="Arial" panose="020B0604020202020204" pitchFamily="34" charset="0"/>
              </a:rPr>
              <a:t>Összetett tápanyagfelvétel</a:t>
            </a:r>
          </a:p>
          <a:p>
            <a:r>
              <a:rPr lang="hu-HU" dirty="0" smtClean="0">
                <a:cs typeface="Arial" panose="020B0604020202020204" pitchFamily="34" charset="0"/>
              </a:rPr>
              <a:t>Védelem a környezeti hatások és a fertőtlenítés ellen</a:t>
            </a:r>
          </a:p>
          <a:p>
            <a:r>
              <a:rPr lang="hu-HU" dirty="0" err="1" smtClean="0">
                <a:cs typeface="Arial" panose="020B0604020202020204" pitchFamily="34" charset="0"/>
              </a:rPr>
              <a:t>Mikrobiálisan</a:t>
            </a:r>
            <a:r>
              <a:rPr lang="hu-HU" dirty="0" smtClean="0">
                <a:cs typeface="Arial" panose="020B0604020202020204" pitchFamily="34" charset="0"/>
              </a:rPr>
              <a:t> befolyásolt korrózió (MIC)</a:t>
            </a:r>
          </a:p>
          <a:p>
            <a:r>
              <a:rPr lang="hu-HU" dirty="0" smtClean="0">
                <a:cs typeface="Arial" panose="020B0604020202020204" pitchFamily="34" charset="0"/>
              </a:rPr>
              <a:t>Íz, szag probléma</a:t>
            </a:r>
          </a:p>
          <a:p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Mosatás, öblítés, fertőtlenítés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Staphylococcus_aureus_biofilm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310" y="3429001"/>
            <a:ext cx="3981691" cy="299318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6096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https://www.iwatergroup.com/media/casestudies/</a:t>
            </a:r>
          </a:p>
          <a:p>
            <a:pPr algn="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https://hu.wikipedia.org/wiki/Biofilm</a:t>
            </a:r>
          </a:p>
        </p:txBody>
      </p:sp>
      <p:pic>
        <p:nvPicPr>
          <p:cNvPr id="8" name="Kép 7" descr="biofilm-pi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73" y="404665"/>
            <a:ext cx="3007221" cy="30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Mikroszkópos biológiai paraméterek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487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>
                <a:cs typeface="Arial" panose="020B0604020202020204" pitchFamily="34" charset="0"/>
              </a:rPr>
              <a:t>4. tábla</a:t>
            </a:r>
          </a:p>
          <a:p>
            <a:pPr algn="just"/>
            <a:r>
              <a:rPr lang="hu-HU" dirty="0" smtClean="0">
                <a:cs typeface="Arial" panose="020B0604020202020204" pitchFamily="34" charset="0"/>
              </a:rPr>
              <a:t>Vízhigiénés indikátorok </a:t>
            </a:r>
            <a:r>
              <a:rPr lang="hu-HU" sz="2000" dirty="0" smtClean="0">
                <a:cs typeface="Arial" panose="020B0604020202020204" pitchFamily="34" charset="0"/>
              </a:rPr>
              <a:t>(elsősorban nem kórokozók, de amőbák, férgek között előfordul patogén is)</a:t>
            </a:r>
          </a:p>
          <a:p>
            <a:pPr algn="just"/>
            <a:r>
              <a:rPr lang="hu-HU" dirty="0" smtClean="0">
                <a:cs typeface="Arial" panose="020B0604020202020204" pitchFamily="34" charset="0"/>
              </a:rPr>
              <a:t>Gyors vizsgálat, 1-2 órán belül eredményt ad</a:t>
            </a:r>
          </a:p>
          <a:p>
            <a:pPr algn="just"/>
            <a:r>
              <a:rPr lang="hu-HU" dirty="0" smtClean="0">
                <a:cs typeface="Arial" panose="020B0604020202020204" pitchFamily="34" charset="0"/>
              </a:rPr>
              <a:t>Nagyon gyorsan jelzi a problémát </a:t>
            </a:r>
          </a:p>
          <a:p>
            <a:pPr algn="just"/>
            <a:r>
              <a:rPr lang="hu-HU" dirty="0" smtClean="0">
                <a:cs typeface="Arial" panose="020B0604020202020204" pitchFamily="34" charset="0"/>
              </a:rPr>
              <a:t>Bárhonnan eredhet </a:t>
            </a:r>
            <a:r>
              <a:rPr lang="hu-HU" sz="2000" dirty="0" smtClean="0">
                <a:cs typeface="Arial" panose="020B0604020202020204" pitchFamily="34" charset="0"/>
              </a:rPr>
              <a:t>(hálózat, csőtörés, vízbázis/kút elszennyeződése, technológiai problémák stb.)</a:t>
            </a:r>
          </a:p>
          <a:p>
            <a:pPr algn="just"/>
            <a:r>
              <a:rPr lang="hu-HU" dirty="0" smtClean="0">
                <a:cs typeface="Arial" panose="020B0604020202020204" pitchFamily="34" charset="0"/>
              </a:rPr>
              <a:t>Fel kell deríteni a kifogásoltság okát, helyét</a:t>
            </a:r>
          </a:p>
          <a:p>
            <a:endParaRPr lang="hu-HU" dirty="0" smtClean="0">
              <a:cs typeface="Arial" panose="020B0604020202020204" pitchFamily="34" charset="0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47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4832" y="303651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u="sng" dirty="0" smtClean="0">
                <a:cs typeface="Arial" panose="020B0604020202020204" pitchFamily="34" charset="0"/>
              </a:rPr>
              <a:t>Vas- és mangánbaktériumok </a:t>
            </a:r>
            <a:r>
              <a:rPr lang="hu-HU" b="1" dirty="0" smtClean="0">
                <a:cs typeface="Arial" panose="020B0604020202020204" pitchFamily="34" charset="0"/>
              </a:rPr>
              <a:t>és </a:t>
            </a:r>
            <a:r>
              <a:rPr lang="hu-HU" b="1" u="sng" dirty="0" smtClean="0">
                <a:cs typeface="Arial" panose="020B0604020202020204" pitchFamily="34" charset="0"/>
              </a:rPr>
              <a:t>kénbaktériumok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Parametrikus érték 2x10</a:t>
            </a:r>
            <a:r>
              <a:rPr lang="hu-HU" baseline="30000" dirty="0" smtClean="0">
                <a:cs typeface="Arial" panose="020B0604020202020204" pitchFamily="34" charset="0"/>
              </a:rPr>
              <a:t>4</a:t>
            </a:r>
            <a:r>
              <a:rPr lang="hu-HU" dirty="0" smtClean="0">
                <a:cs typeface="Arial" panose="020B0604020202020204" pitchFamily="34" charset="0"/>
              </a:rPr>
              <a:t> szám/l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Elsősorban hálózati eredet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Üledékképződés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Íz, szag, esztétikai kifogásoltság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Korrózió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Fokozott klórigény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Tápanyag csökkentés </a:t>
            </a:r>
            <a:r>
              <a:rPr lang="hu-HU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(vas, mangán, szerves anyag, stb.)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Hálózatöblítés, fertőtlenítés</a:t>
            </a:r>
          </a:p>
          <a:p>
            <a:pPr lvl="1"/>
            <a:endParaRPr lang="hu-HU" dirty="0" smtClean="0"/>
          </a:p>
          <a:p>
            <a:pPr>
              <a:buNone/>
            </a:pPr>
            <a:r>
              <a:rPr lang="hu-HU" b="1" dirty="0">
                <a:cs typeface="Arial" panose="020B0604020202020204" pitchFamily="34" charset="0"/>
              </a:rPr>
              <a:t>Üledék, 0,1 ml/l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Nem tartalmazhat háztartási, ipari, mezőgazdásági anyagot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Hálózaton nem növekedhet jelentősen</a:t>
            </a:r>
          </a:p>
          <a:p>
            <a:pPr lvl="1"/>
            <a:r>
              <a:rPr lang="hu-HU" dirty="0" err="1">
                <a:solidFill>
                  <a:srgbClr val="FF0000"/>
                </a:solidFill>
                <a:cs typeface="Arial" panose="020B0604020202020204" pitchFamily="34" charset="0"/>
              </a:rPr>
              <a:t>Hálózatmosatás</a:t>
            </a:r>
            <a:endParaRPr lang="hu-HU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62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4204" y="382352"/>
            <a:ext cx="8686800" cy="558924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None/>
            </a:pPr>
            <a:r>
              <a:rPr lang="hu-HU" sz="3300" b="1" dirty="0" err="1">
                <a:cs typeface="Arial" panose="020B0604020202020204" pitchFamily="34" charset="0"/>
              </a:rPr>
              <a:t>Cianobaktériumok</a:t>
            </a:r>
            <a:r>
              <a:rPr lang="hu-HU" sz="3300" b="1" dirty="0">
                <a:cs typeface="Arial" panose="020B0604020202020204" pitchFamily="34" charset="0"/>
              </a:rPr>
              <a:t> és algák, </a:t>
            </a:r>
            <a:r>
              <a:rPr lang="hu-HU" sz="3300" b="1" dirty="0" smtClean="0">
                <a:cs typeface="Arial" panose="020B0604020202020204" pitchFamily="34" charset="0"/>
              </a:rPr>
              <a:t>5x10</a:t>
            </a:r>
            <a:r>
              <a:rPr lang="hu-HU" sz="3300" b="1" baseline="30000" dirty="0" smtClean="0">
                <a:cs typeface="Arial" panose="020B0604020202020204" pitchFamily="34" charset="0"/>
              </a:rPr>
              <a:t>3</a:t>
            </a:r>
            <a:r>
              <a:rPr lang="hu-HU" sz="3300" b="1" dirty="0" smtClean="0">
                <a:cs typeface="Arial" panose="020B0604020202020204" pitchFamily="34" charset="0"/>
              </a:rPr>
              <a:t> szám/l</a:t>
            </a:r>
            <a:endParaRPr lang="hu-HU" sz="3300" b="1" dirty="0"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Vízbázis/kút elszennyeződése </a:t>
            </a:r>
            <a:r>
              <a:rPr lang="hu-HU" sz="1900" dirty="0" smtClean="0">
                <a:cs typeface="Arial" panose="020B0604020202020204" pitchFamily="34" charset="0"/>
              </a:rPr>
              <a:t>(felszíni víz bejutása)</a:t>
            </a:r>
            <a:r>
              <a:rPr lang="hu-HU" dirty="0" smtClean="0">
                <a:cs typeface="Arial" panose="020B0604020202020204" pitchFamily="34" charset="0"/>
              </a:rPr>
              <a:t>, technológia </a:t>
            </a:r>
            <a:r>
              <a:rPr lang="hu-HU" sz="1900" dirty="0" smtClean="0">
                <a:cs typeface="Arial" panose="020B0604020202020204" pitchFamily="34" charset="0"/>
              </a:rPr>
              <a:t>(felszíni vízkivételnél)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4. megjegyzés: „</a:t>
            </a:r>
            <a:r>
              <a:rPr lang="hu-HU" i="1" dirty="0" smtClean="0">
                <a:cs typeface="Arial" panose="020B0604020202020204" pitchFamily="34" charset="0"/>
              </a:rPr>
              <a:t>A megadott határértéken </a:t>
            </a:r>
            <a:r>
              <a:rPr lang="hu-HU" i="1" u="sng" dirty="0" smtClean="0">
                <a:cs typeface="Arial" panose="020B0604020202020204" pitchFamily="34" charset="0"/>
              </a:rPr>
              <a:t>túl parti szűrésű vízbázis esetén 500 szám/l, felszín alatti vízbázis esetén 100 szám/l mennyiség felett előfordulásuk okát ki kell deríteni és soron kívül be kell avatkozni számuk csökkentése érdekében</a:t>
            </a:r>
            <a:r>
              <a:rPr lang="hu-HU" i="1" dirty="0" smtClean="0">
                <a:cs typeface="Arial" panose="020B0604020202020204" pitchFamily="34" charset="0"/>
              </a:rPr>
              <a:t>. A mikroszkópos kép alapján azonosított, szakirodalmi hivatkozások alapján potenciálisan toxintermelő, valamint íz- és szagrontó algák előfordulása esetén ugyancsak soron kívüli üzemeltetői beavatkozás szükséges.”</a:t>
            </a:r>
          </a:p>
          <a:p>
            <a:pPr>
              <a:buNone/>
            </a:pPr>
            <a:r>
              <a:rPr lang="hu-HU" sz="3300" b="1" u="sng" dirty="0">
                <a:cs typeface="Arial" panose="020B0604020202020204" pitchFamily="34" charset="0"/>
              </a:rPr>
              <a:t>Szennyezettséget jelző baktériumok</a:t>
            </a:r>
            <a:r>
              <a:rPr lang="hu-HU" sz="3300" b="1" dirty="0">
                <a:cs typeface="Arial" panose="020B0604020202020204" pitchFamily="34" charset="0"/>
              </a:rPr>
              <a:t> és </a:t>
            </a:r>
            <a:r>
              <a:rPr lang="hu-HU" sz="3300" b="1" u="sng" dirty="0">
                <a:cs typeface="Arial" panose="020B0604020202020204" pitchFamily="34" charset="0"/>
              </a:rPr>
              <a:t>gombák</a:t>
            </a:r>
            <a:r>
              <a:rPr lang="hu-HU" sz="3300" b="1" dirty="0">
                <a:cs typeface="Arial" panose="020B0604020202020204" pitchFamily="34" charset="0"/>
              </a:rPr>
              <a:t>, 0 </a:t>
            </a:r>
            <a:r>
              <a:rPr lang="hu-HU" sz="3300" b="1" dirty="0" smtClean="0">
                <a:cs typeface="Arial" panose="020B0604020202020204" pitchFamily="34" charset="0"/>
              </a:rPr>
              <a:t>szám/l</a:t>
            </a:r>
            <a:endParaRPr lang="hu-HU" sz="3300" b="1" dirty="0"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Vízbázis/kút elszennyeződése, csőtörés, stb.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Szennyvízzel történő szennyeződés </a:t>
            </a:r>
            <a:r>
              <a:rPr lang="hu-HU" sz="1900" dirty="0">
                <a:solidFill>
                  <a:srgbClr val="FF0000"/>
                </a:solidFill>
                <a:cs typeface="Arial" panose="020B0604020202020204" pitchFamily="34" charset="0"/>
              </a:rPr>
              <a:t>(szennyezettség jelző baktériumok esetében)</a:t>
            </a:r>
            <a:endParaRPr lang="hu-HU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Hálózatöblítés, fertőtlenítés</a:t>
            </a:r>
          </a:p>
          <a:p>
            <a:pPr lvl="1"/>
            <a:endParaRPr lang="hu-HU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238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68760"/>
            <a:ext cx="9144000" cy="5589240"/>
          </a:xfrm>
        </p:spPr>
        <p:txBody>
          <a:bodyPr/>
          <a:lstStyle/>
          <a:p>
            <a:pPr>
              <a:buNone/>
            </a:pPr>
            <a:r>
              <a:rPr lang="hu-HU" b="1" u="sng" dirty="0" smtClean="0">
                <a:cs typeface="Arial" panose="020B0604020202020204" pitchFamily="34" charset="0"/>
              </a:rPr>
              <a:t>Házas amőbák </a:t>
            </a:r>
            <a:r>
              <a:rPr lang="hu-HU" sz="2000" b="1" dirty="0" smtClean="0">
                <a:cs typeface="Arial" panose="020B0604020202020204" pitchFamily="34" charset="0"/>
              </a:rPr>
              <a:t>(nincs szokatlan változás)</a:t>
            </a:r>
            <a:r>
              <a:rPr lang="hu-HU" b="1" dirty="0" smtClean="0">
                <a:cs typeface="Arial" panose="020B0604020202020204" pitchFamily="34" charset="0"/>
              </a:rPr>
              <a:t> és </a:t>
            </a:r>
            <a:r>
              <a:rPr lang="hu-HU" b="1" u="sng" dirty="0" smtClean="0">
                <a:cs typeface="Arial" panose="020B0604020202020204" pitchFamily="34" charset="0"/>
              </a:rPr>
              <a:t>egyéb véglények </a:t>
            </a:r>
            <a:r>
              <a:rPr lang="hu-HU" sz="2000" b="1" dirty="0" smtClean="0">
                <a:cs typeface="Arial" panose="020B0604020202020204" pitchFamily="34" charset="0"/>
              </a:rPr>
              <a:t>(0 szám/l)</a:t>
            </a:r>
            <a:endParaRPr lang="hu-HU" b="1" dirty="0" smtClean="0"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Ciszta képzés </a:t>
            </a:r>
            <a:r>
              <a:rPr lang="hu-HU" sz="1800" dirty="0" smtClean="0">
                <a:cs typeface="Arial" panose="020B0604020202020204" pitchFamily="34" charset="0"/>
              </a:rPr>
              <a:t>(ellenállók)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Szennyezés jelzők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 A házas amőbák jellemzően nem </a:t>
            </a:r>
            <a:r>
              <a:rPr lang="hu-HU" dirty="0" err="1" smtClean="0">
                <a:cs typeface="Arial" panose="020B0604020202020204" pitchFamily="34" charset="0"/>
              </a:rPr>
              <a:t>patogének</a:t>
            </a:r>
            <a:r>
              <a:rPr lang="hu-HU" dirty="0" smtClean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Az egyéb véglények között </a:t>
            </a:r>
            <a:br>
              <a:rPr lang="hu-HU" dirty="0" smtClean="0">
                <a:cs typeface="Arial" panose="020B0604020202020204" pitchFamily="34" charset="0"/>
              </a:rPr>
            </a:br>
            <a:r>
              <a:rPr lang="hu-HU" dirty="0" err="1" smtClean="0">
                <a:cs typeface="Arial" panose="020B0604020202020204" pitchFamily="34" charset="0"/>
              </a:rPr>
              <a:t>patogének</a:t>
            </a:r>
            <a:r>
              <a:rPr lang="hu-HU" dirty="0" smtClean="0">
                <a:cs typeface="Arial" panose="020B0604020202020204" pitchFamily="34" charset="0"/>
              </a:rPr>
              <a:t> is vannak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Fertőtlenítés, hálózatmosatás</a:t>
            </a:r>
            <a:b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(biofilm)</a:t>
            </a: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, technológia </a:t>
            </a:r>
            <a:b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ellenőrzése</a:t>
            </a:r>
            <a:endParaRPr lang="hu-H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49552" y="6611780"/>
            <a:ext cx="6318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http://elte.prompt.hu/sites/default/files/tananyagok/BevezetesAProtisztologiaba/ch04s04.html</a:t>
            </a:r>
          </a:p>
        </p:txBody>
      </p:sp>
      <p:pic>
        <p:nvPicPr>
          <p:cNvPr id="5" name="Kép 4" descr="házas amőbá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4072" y="3356992"/>
            <a:ext cx="39239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6335" y="378728"/>
            <a:ext cx="91440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u="sng" dirty="0" err="1" smtClean="0">
                <a:cs typeface="Arial" panose="020B0604020202020204" pitchFamily="34" charset="0"/>
              </a:rPr>
              <a:t>Nematoda</a:t>
            </a:r>
            <a:r>
              <a:rPr lang="hu-HU" b="1" dirty="0" smtClean="0">
                <a:cs typeface="Arial" panose="020B0604020202020204" pitchFamily="34" charset="0"/>
              </a:rPr>
              <a:t> </a:t>
            </a:r>
            <a:r>
              <a:rPr lang="hu-HU" sz="2000" b="1" dirty="0" smtClean="0">
                <a:cs typeface="Arial" panose="020B0604020202020204" pitchFamily="34" charset="0"/>
              </a:rPr>
              <a:t>(nincs szokatlan változás)</a:t>
            </a:r>
            <a:r>
              <a:rPr lang="hu-HU" b="1" dirty="0" smtClean="0">
                <a:cs typeface="Arial" panose="020B0604020202020204" pitchFamily="34" charset="0"/>
              </a:rPr>
              <a:t>, </a:t>
            </a:r>
            <a:r>
              <a:rPr lang="hu-HU" b="1" u="sng" dirty="0" smtClean="0">
                <a:cs typeface="Arial" panose="020B0604020202020204" pitchFamily="34" charset="0"/>
              </a:rPr>
              <a:t>egyéb férgek </a:t>
            </a:r>
            <a:r>
              <a:rPr lang="hu-HU" sz="2000" b="1" dirty="0" smtClean="0">
                <a:cs typeface="Arial" panose="020B0604020202020204" pitchFamily="34" charset="0"/>
              </a:rPr>
              <a:t>(0 szám/l) </a:t>
            </a:r>
            <a:r>
              <a:rPr lang="hu-HU" b="1" dirty="0" smtClean="0">
                <a:cs typeface="Arial" panose="020B0604020202020204" pitchFamily="34" charset="0"/>
              </a:rPr>
              <a:t>és </a:t>
            </a:r>
            <a:r>
              <a:rPr lang="hu-HU" b="1" u="sng" dirty="0" smtClean="0">
                <a:cs typeface="Arial" panose="020B0604020202020204" pitchFamily="34" charset="0"/>
              </a:rPr>
              <a:t>egyéb (gerinctelen) szervezetek </a:t>
            </a:r>
            <a:r>
              <a:rPr lang="hu-HU" sz="2000" b="1" dirty="0" smtClean="0">
                <a:cs typeface="Arial" panose="020B0604020202020204" pitchFamily="34" charset="0"/>
              </a:rPr>
              <a:t>(0 szám/l)</a:t>
            </a:r>
          </a:p>
          <a:p>
            <a:r>
              <a:rPr lang="hu-HU" dirty="0" err="1" smtClean="0">
                <a:cs typeface="Arial" panose="020B0604020202020204" pitchFamily="34" charset="0"/>
              </a:rPr>
              <a:t>Nematoda</a:t>
            </a:r>
            <a:r>
              <a:rPr lang="hu-HU" dirty="0" smtClean="0">
                <a:cs typeface="Arial" panose="020B0604020202020204" pitchFamily="34" charset="0"/>
              </a:rPr>
              <a:t> = ex-fonalférgek</a:t>
            </a:r>
          </a:p>
          <a:p>
            <a:r>
              <a:rPr lang="hu-HU" dirty="0" smtClean="0">
                <a:cs typeface="Arial" panose="020B0604020202020204" pitchFamily="34" charset="0"/>
              </a:rPr>
              <a:t>Igen </a:t>
            </a:r>
            <a:r>
              <a:rPr lang="hu-HU" dirty="0">
                <a:cs typeface="Arial" panose="020B0604020202020204" pitchFamily="34" charset="0"/>
              </a:rPr>
              <a:t>ellenállók a fertőtlenítéssel szemben </a:t>
            </a:r>
            <a:r>
              <a:rPr lang="hu-HU" sz="2000" dirty="0">
                <a:cs typeface="Arial" panose="020B0604020202020204" pitchFamily="34" charset="0"/>
              </a:rPr>
              <a:t>(peték különösen)</a:t>
            </a:r>
          </a:p>
          <a:p>
            <a:r>
              <a:rPr lang="hu-HU" dirty="0">
                <a:cs typeface="Arial" panose="020B0604020202020204" pitchFamily="34" charset="0"/>
              </a:rPr>
              <a:t>Nagymennyiségű fertőtlenítő szer </a:t>
            </a:r>
            <a:r>
              <a:rPr lang="hu-HU" sz="2000" dirty="0">
                <a:cs typeface="Arial" panose="020B0604020202020204" pitchFamily="34" charset="0"/>
              </a:rPr>
              <a:t>– klórozási melléktermékek?</a:t>
            </a:r>
            <a:endParaRPr lang="hu-HU" dirty="0">
              <a:cs typeface="Arial" panose="020B0604020202020204" pitchFamily="34" charset="0"/>
            </a:endParaRPr>
          </a:p>
          <a:p>
            <a:r>
              <a:rPr lang="hu-HU" dirty="0">
                <a:cs typeface="Arial" panose="020B0604020202020204" pitchFamily="34" charset="0"/>
              </a:rPr>
              <a:t>Sokszor technológiai eredetű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sz="2000" dirty="0">
                <a:cs typeface="Arial" panose="020B0604020202020204" pitchFamily="34" charset="0"/>
              </a:rPr>
              <a:t>(szűrőkön történő elszaporodás</a:t>
            </a:r>
            <a:r>
              <a:rPr lang="hu-HU" dirty="0">
                <a:cs typeface="Arial" panose="020B0604020202020204" pitchFamily="34" charset="0"/>
              </a:rPr>
              <a:t>)</a:t>
            </a:r>
          </a:p>
          <a:p>
            <a:r>
              <a:rPr lang="hu-HU" dirty="0">
                <a:cs typeface="Arial" panose="020B0604020202020204" pitchFamily="34" charset="0"/>
              </a:rPr>
              <a:t>Legjobb megoldás: megelőzni az 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dirty="0">
                <a:cs typeface="Arial" panose="020B0604020202020204" pitchFamily="34" charset="0"/>
              </a:rPr>
              <a:t>elszaporodásukat </a:t>
            </a:r>
            <a:r>
              <a:rPr lang="hu-HU" sz="2000" dirty="0">
                <a:cs typeface="Arial" panose="020B0604020202020204" pitchFamily="34" charset="0"/>
              </a:rPr>
              <a:t>(tápanyag, </a:t>
            </a:r>
            <a:br>
              <a:rPr lang="hu-HU" sz="2000" dirty="0">
                <a:cs typeface="Arial" panose="020B0604020202020204" pitchFamily="34" charset="0"/>
              </a:rPr>
            </a:br>
            <a:r>
              <a:rPr lang="hu-HU" sz="2000" dirty="0">
                <a:cs typeface="Arial" panose="020B0604020202020204" pitchFamily="34" charset="0"/>
              </a:rPr>
              <a:t>biofilm, vízpangás </a:t>
            </a:r>
            <a:br>
              <a:rPr lang="hu-HU" sz="2000" dirty="0">
                <a:cs typeface="Arial" panose="020B0604020202020204" pitchFamily="34" charset="0"/>
              </a:rPr>
            </a:br>
            <a:r>
              <a:rPr lang="hu-HU" sz="2000" dirty="0">
                <a:cs typeface="Arial" panose="020B0604020202020204" pitchFamily="34" charset="0"/>
              </a:rPr>
              <a:t>csökkentése/eltávolítása)</a:t>
            </a:r>
          </a:p>
          <a:p>
            <a:r>
              <a:rPr lang="hu-HU" u="sng" dirty="0">
                <a:solidFill>
                  <a:srgbClr val="FF0000"/>
                </a:solidFill>
                <a:cs typeface="Arial" panose="020B0604020202020204" pitchFamily="34" charset="0"/>
              </a:rPr>
              <a:t>Fertőtlenítés nem hatékony</a:t>
            </a:r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; mosatás; </a:t>
            </a: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megelőzés </a:t>
            </a:r>
            <a:endParaRPr lang="hu-HU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05936" y="6611780"/>
            <a:ext cx="28620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Arial" panose="020B0604020202020204" pitchFamily="34" charset="0"/>
                <a:cs typeface="Arial" panose="020B0604020202020204" pitchFamily="34" charset="0"/>
              </a:rPr>
              <a:t>http://circusystem.weebly.com/nematoda.html</a:t>
            </a:r>
          </a:p>
        </p:txBody>
      </p:sp>
      <p:pic>
        <p:nvPicPr>
          <p:cNvPr id="5" name="Kép 4" descr="nemat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515" y="2827174"/>
            <a:ext cx="3788681" cy="247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7506"/>
            <a:ext cx="10668000" cy="1368152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Megelőzési, beavatkozási lehetőségek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44" y="846952"/>
            <a:ext cx="8100392" cy="5733256"/>
          </a:xfrm>
        </p:spPr>
        <p:txBody>
          <a:bodyPr>
            <a:noAutofit/>
          </a:bodyPr>
          <a:lstStyle/>
          <a:p>
            <a:r>
              <a:rPr lang="hu-HU" sz="2600" b="1" dirty="0">
                <a:cs typeface="Arial" panose="020B0604020202020204" pitchFamily="34" charset="0"/>
              </a:rPr>
              <a:t>Tápanyag</a:t>
            </a:r>
            <a:r>
              <a:rPr lang="hu-HU" sz="2600" dirty="0">
                <a:cs typeface="Arial" panose="020B0604020202020204" pitchFamily="34" charset="0"/>
              </a:rPr>
              <a:t> ↑</a:t>
            </a:r>
            <a:endParaRPr lang="hu-HU" sz="2600" b="1" dirty="0">
              <a:cs typeface="Arial" panose="020B0604020202020204" pitchFamily="34" charset="0"/>
            </a:endParaRPr>
          </a:p>
          <a:p>
            <a:pPr lvl="1"/>
            <a:r>
              <a:rPr lang="hu-HU" sz="2600" dirty="0">
                <a:cs typeface="Arial" panose="020B0604020202020204" pitchFamily="34" charset="0"/>
              </a:rPr>
              <a:t>Szerves anyagok </a:t>
            </a:r>
            <a:r>
              <a:rPr lang="hu-HU" sz="2000" dirty="0">
                <a:cs typeface="Arial" panose="020B0604020202020204" pitchFamily="34" charset="0"/>
              </a:rPr>
              <a:t>(vízből, hálózati anyagokból:  műanyagok, cementek) </a:t>
            </a:r>
          </a:p>
          <a:p>
            <a:pPr lvl="1"/>
            <a:r>
              <a:rPr lang="hu-HU" sz="2600" dirty="0">
                <a:cs typeface="Arial" panose="020B0604020202020204" pitchFamily="34" charset="0"/>
              </a:rPr>
              <a:t>Korróziós anyagok </a:t>
            </a:r>
            <a:r>
              <a:rPr lang="hu-HU" sz="2000" dirty="0">
                <a:cs typeface="Arial" panose="020B0604020202020204" pitchFamily="34" charset="0"/>
              </a:rPr>
              <a:t>(pl. vas)</a:t>
            </a:r>
          </a:p>
          <a:p>
            <a:pPr lvl="1"/>
            <a:r>
              <a:rPr lang="hu-HU" sz="2600" dirty="0">
                <a:cs typeface="Arial" panose="020B0604020202020204" pitchFamily="34" charset="0"/>
              </a:rPr>
              <a:t>Nitrogénformák </a:t>
            </a:r>
            <a:r>
              <a:rPr lang="hu-HU" sz="2000" dirty="0">
                <a:cs typeface="Arial" panose="020B0604020202020204" pitchFamily="34" charset="0"/>
              </a:rPr>
              <a:t>(ammónium a vízből)</a:t>
            </a:r>
          </a:p>
          <a:p>
            <a:pPr lvl="1"/>
            <a:r>
              <a:rPr lang="hu-HU" sz="2600" dirty="0">
                <a:cs typeface="Arial" panose="020B0604020202020204" pitchFamily="34" charset="0"/>
              </a:rPr>
              <a:t>Szulfát </a:t>
            </a:r>
            <a:r>
              <a:rPr lang="hu-HU" sz="2000" dirty="0">
                <a:cs typeface="Arial" panose="020B0604020202020204" pitchFamily="34" charset="0"/>
              </a:rPr>
              <a:t>(vízből, cementből)</a:t>
            </a:r>
          </a:p>
          <a:p>
            <a:pPr lvl="1"/>
            <a:r>
              <a:rPr lang="hu-HU" sz="2600" dirty="0">
                <a:solidFill>
                  <a:srgbClr val="FF0000"/>
                </a:solidFill>
                <a:cs typeface="Arial" panose="020B0604020202020204" pitchFamily="34" charset="0"/>
              </a:rPr>
              <a:t>Tápanyag eltávolítás, megfelelő anyagok beépítése!</a:t>
            </a:r>
            <a:endParaRPr lang="hu-HU" sz="26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u-HU" sz="2600" b="1" dirty="0">
                <a:cs typeface="Arial" panose="020B0604020202020204" pitchFamily="34" charset="0"/>
              </a:rPr>
              <a:t>Felület ↑</a:t>
            </a:r>
          </a:p>
          <a:p>
            <a:pPr lvl="1"/>
            <a:r>
              <a:rPr lang="hu-HU" sz="2600" dirty="0">
                <a:cs typeface="Arial" panose="020B0604020202020204" pitchFamily="34" charset="0"/>
              </a:rPr>
              <a:t>Korrózió, üledék, vízkő okozta </a:t>
            </a:r>
            <a:br>
              <a:rPr lang="hu-HU" sz="2600" dirty="0">
                <a:cs typeface="Arial" panose="020B0604020202020204" pitchFamily="34" charset="0"/>
              </a:rPr>
            </a:br>
            <a:r>
              <a:rPr lang="hu-HU" sz="2600" dirty="0">
                <a:cs typeface="Arial" panose="020B0604020202020204" pitchFamily="34" charset="0"/>
              </a:rPr>
              <a:t>felületnövekedés, biofilm</a:t>
            </a:r>
          </a:p>
          <a:p>
            <a:pPr lvl="1"/>
            <a:r>
              <a:rPr lang="hu-HU" sz="2600" dirty="0">
                <a:solidFill>
                  <a:srgbClr val="FF0000"/>
                </a:solidFill>
                <a:cs typeface="Arial" panose="020B0604020202020204" pitchFamily="34" charset="0"/>
              </a:rPr>
              <a:t>Korrózió csökkentése, vízkő és biofilm megelőzése, eltávolítása </a:t>
            </a:r>
            <a:r>
              <a:rPr lang="hu-HU" sz="2000" dirty="0">
                <a:solidFill>
                  <a:srgbClr val="FF0000"/>
                </a:solidFill>
                <a:cs typeface="Arial" panose="020B0604020202020204" pitchFamily="34" charset="0"/>
              </a:rPr>
              <a:t>(mosatás)</a:t>
            </a:r>
            <a:r>
              <a:rPr lang="hu-HU" sz="2600" dirty="0">
                <a:solidFill>
                  <a:srgbClr val="FF0000"/>
                </a:solidFill>
                <a:cs typeface="Arial" panose="020B0604020202020204" pitchFamily="34" charset="0"/>
              </a:rPr>
              <a:t>, megfelelő anyagok beépítése</a:t>
            </a:r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47"/>
          <a:stretch>
            <a:fillRect/>
          </a:stretch>
        </p:blipFill>
        <p:spPr bwMode="auto">
          <a:xfrm>
            <a:off x="9726438" y="1642187"/>
            <a:ext cx="1883124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0802260118"/>
          <p:cNvPicPr>
            <a:picLocks noChangeAspect="1" noChangeArrowheads="1"/>
          </p:cNvPicPr>
          <p:nvPr/>
        </p:nvPicPr>
        <p:blipFill>
          <a:blip r:embed="rId4" cstate="print"/>
          <a:srcRect l="32382" t="36087" r="30336" b="23679"/>
          <a:stretch>
            <a:fillRect/>
          </a:stretch>
        </p:blipFill>
        <p:spPr bwMode="auto">
          <a:xfrm>
            <a:off x="9120336" y="4365105"/>
            <a:ext cx="1547664" cy="14813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8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915834" y="147208"/>
            <a:ext cx="13107833" cy="775054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Vízellátási lánc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76018" y="1567994"/>
          <a:ext cx="11062072" cy="2485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911851" y="3787246"/>
            <a:ext cx="18402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Arzén </a:t>
            </a:r>
          </a:p>
          <a:p>
            <a:pPr algn="ctr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Nitrát</a:t>
            </a:r>
          </a:p>
          <a:p>
            <a:pPr algn="ctr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Ammónium</a:t>
            </a:r>
          </a:p>
          <a:p>
            <a:pPr algn="ctr"/>
            <a:r>
              <a:rPr lang="hu-H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Szervesanyag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Peszticidek</a:t>
            </a:r>
            <a:endParaRPr lang="hu-H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Mikroorganizmusok</a:t>
            </a:r>
          </a:p>
          <a:p>
            <a:pPr algn="ctr"/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752052" y="3787246"/>
            <a:ext cx="215234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Klórozási</a:t>
            </a:r>
          </a:p>
          <a:p>
            <a:pPr algn="ctr"/>
            <a:r>
              <a:rPr lang="hu-H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melléktermékek</a:t>
            </a: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Alumínium</a:t>
            </a:r>
          </a:p>
          <a:p>
            <a:pPr algn="ctr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</a:p>
          <a:p>
            <a:pPr algn="ctr"/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Mangán</a:t>
            </a:r>
          </a:p>
          <a:p>
            <a:pPr algn="ctr"/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904397" y="3787246"/>
            <a:ext cx="357386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Nehézfém kioldódás 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(ólom, nikkel, réz, króm, kadmium)</a:t>
            </a:r>
          </a:p>
          <a:p>
            <a:pPr algn="ctr"/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Mikrobiológiai utószaporodás</a:t>
            </a:r>
          </a:p>
          <a:p>
            <a:pPr algn="ctr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Nitrit képződés</a:t>
            </a: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Fertőtlenítési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melléktermékek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Ivóvíztisztító kisberendezések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elfelé nyíl 12"/>
          <p:cNvSpPr/>
          <p:nvPr/>
        </p:nvSpPr>
        <p:spPr>
          <a:xfrm>
            <a:off x="2622250" y="3352313"/>
            <a:ext cx="419401" cy="300942"/>
          </a:xfrm>
          <a:prstGeom prst="up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Felfelé nyíl 13"/>
          <p:cNvSpPr/>
          <p:nvPr/>
        </p:nvSpPr>
        <p:spPr>
          <a:xfrm>
            <a:off x="4516591" y="3352313"/>
            <a:ext cx="419401" cy="300942"/>
          </a:xfrm>
          <a:prstGeom prst="up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Felfelé nyíl 14"/>
          <p:cNvSpPr/>
          <p:nvPr/>
        </p:nvSpPr>
        <p:spPr>
          <a:xfrm>
            <a:off x="6556432" y="3352313"/>
            <a:ext cx="419401" cy="300942"/>
          </a:xfrm>
          <a:prstGeom prst="up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Felfelé nyíl 15"/>
          <p:cNvSpPr/>
          <p:nvPr/>
        </p:nvSpPr>
        <p:spPr>
          <a:xfrm>
            <a:off x="8466387" y="3352313"/>
            <a:ext cx="419401" cy="300942"/>
          </a:xfrm>
          <a:prstGeom prst="up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2112860" y="1300012"/>
            <a:ext cx="5226867" cy="53580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Candara"/>
                <a:cs typeface="Candara"/>
              </a:rPr>
              <a:t>Szolgáltató</a:t>
            </a:r>
            <a:endParaRPr lang="en-US" sz="28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7852457" y="1300012"/>
            <a:ext cx="3385633" cy="53580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Candara"/>
                <a:cs typeface="Candara"/>
              </a:rPr>
              <a:t>Tulajdonos</a:t>
            </a:r>
            <a:endParaRPr lang="en-US" sz="28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971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264" y="1610566"/>
            <a:ext cx="8095443" cy="47457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b="1" dirty="0" smtClean="0">
                <a:cs typeface="Arial" panose="020B0604020202020204" pitchFamily="34" charset="0"/>
              </a:rPr>
              <a:t>Hőmérséklet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Optimum az élőlényeknek: 20-40 °C</a:t>
            </a:r>
          </a:p>
          <a:p>
            <a:pPr>
              <a:spcBef>
                <a:spcPts val="1200"/>
              </a:spcBef>
            </a:pPr>
            <a:r>
              <a:rPr lang="hu-HU" b="1" dirty="0" smtClean="0">
                <a:cs typeface="Arial" panose="020B0604020202020204" pitchFamily="34" charset="0"/>
              </a:rPr>
              <a:t>Áramlási viszonyok 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Pangó víz ↑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Pangó időszakok csökkentése, hálózatöblítés</a:t>
            </a:r>
          </a:p>
          <a:p>
            <a:pPr>
              <a:spcBef>
                <a:spcPts val="1200"/>
              </a:spcBef>
            </a:pPr>
            <a:r>
              <a:rPr lang="hu-H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Fertőtlenítés ↓</a:t>
            </a:r>
          </a:p>
          <a:p>
            <a:pPr lvl="1">
              <a:spcBef>
                <a:spcPts val="1200"/>
              </a:spcBef>
            </a:pP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Klór</a:t>
            </a:r>
          </a:p>
          <a:p>
            <a:pPr lvl="1">
              <a:spcBef>
                <a:spcPts val="1200"/>
              </a:spcBef>
            </a:pP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Klórdioxid </a:t>
            </a:r>
          </a:p>
          <a:p>
            <a:pPr lvl="1">
              <a:spcBef>
                <a:spcPts val="1200"/>
              </a:spcBef>
            </a:pP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UV, ózon</a:t>
            </a:r>
          </a:p>
          <a:p>
            <a:pPr lvl="1">
              <a:spcBef>
                <a:spcPts val="1200"/>
              </a:spcBef>
            </a:pP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Stb.</a:t>
            </a:r>
          </a:p>
        </p:txBody>
      </p:sp>
      <p:pic>
        <p:nvPicPr>
          <p:cNvPr id="7" name="Picture 7" descr="COOLING-LOOP-ENDS-2-500x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566" y="3838692"/>
            <a:ext cx="3352141" cy="25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727" y="46623"/>
            <a:ext cx="10515600" cy="1325563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Megelőzési, beavatkozási lehetőségek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4645" y="0"/>
            <a:ext cx="11280710" cy="1368152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Határ- és parametrikus érték túllépés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24000" y="1268760"/>
            <a:ext cx="9540552" cy="5589240"/>
          </a:xfrm>
        </p:spPr>
        <p:txBody>
          <a:bodyPr>
            <a:normAutofit/>
          </a:bodyPr>
          <a:lstStyle/>
          <a:p>
            <a:r>
              <a:rPr lang="hu-HU" dirty="0" smtClean="0">
                <a:cs typeface="Arial" panose="020B0604020202020204" pitchFamily="34" charset="0"/>
              </a:rPr>
              <a:t>Tájékoztatás, ismétlés, esetleg fogyasztás korlátozása</a:t>
            </a:r>
          </a:p>
          <a:p>
            <a:r>
              <a:rPr lang="hu-HU" dirty="0" smtClean="0">
                <a:cs typeface="Arial" panose="020B0604020202020204" pitchFamily="34" charset="0"/>
              </a:rPr>
              <a:t>Felderíteni, hogy honnan származik </a:t>
            </a:r>
          </a:p>
          <a:p>
            <a:pPr lvl="1"/>
            <a:r>
              <a:rPr lang="hu-HU" dirty="0" err="1" smtClean="0">
                <a:cs typeface="Arial" panose="020B0604020202020204" pitchFamily="34" charset="0"/>
              </a:rPr>
              <a:t>fekális</a:t>
            </a:r>
            <a:r>
              <a:rPr lang="hu-HU" dirty="0" smtClean="0">
                <a:cs typeface="Arial" panose="020B0604020202020204" pitchFamily="34" charset="0"/>
              </a:rPr>
              <a:t> szennyezés vagy környezeti eredetű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nyersvíz elszennyeződése </a:t>
            </a:r>
            <a:r>
              <a:rPr lang="hu-HU" sz="1800" dirty="0" smtClean="0">
                <a:cs typeface="Arial" panose="020B0604020202020204" pitchFamily="34" charset="0"/>
              </a:rPr>
              <a:t>(csapadékvíz, felszíni víz bejutása)</a:t>
            </a:r>
            <a:r>
              <a:rPr lang="hu-HU" dirty="0" smtClean="0">
                <a:cs typeface="Arial" panose="020B0604020202020204" pitchFamily="34" charset="0"/>
              </a:rPr>
              <a:t>?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technológia hiba </a:t>
            </a:r>
            <a:r>
              <a:rPr lang="hu-HU" sz="1800" dirty="0" smtClean="0">
                <a:cs typeface="Arial" panose="020B0604020202020204" pitchFamily="34" charset="0"/>
              </a:rPr>
              <a:t>(alacsony fertőtlenítőszer adagolás, stb.)</a:t>
            </a:r>
            <a:r>
              <a:rPr lang="hu-HU" dirty="0" smtClean="0">
                <a:cs typeface="Arial" panose="020B0604020202020204" pitchFamily="34" charset="0"/>
              </a:rPr>
              <a:t>?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csőtörés, csőcsere, nem megfelelő anyag beépítése?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fogyasztói végpont? </a:t>
            </a:r>
            <a:r>
              <a:rPr lang="hu-HU" sz="1800" dirty="0" smtClean="0">
                <a:cs typeface="Arial" panose="020B0604020202020204" pitchFamily="34" charset="0"/>
              </a:rPr>
              <a:t>(közkifolyók!)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esetleg csak rossz mintavétel? </a:t>
            </a:r>
            <a:r>
              <a:rPr lang="hu-HU" sz="1800" dirty="0" smtClean="0">
                <a:cs typeface="Arial" panose="020B0604020202020204" pitchFamily="34" charset="0"/>
              </a:rPr>
              <a:t>(mikrobiológiai paraméterekre)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stb.</a:t>
            </a:r>
          </a:p>
          <a:p>
            <a:r>
              <a:rPr lang="hu-HU" dirty="0" smtClean="0">
                <a:cs typeface="Arial" panose="020B0604020202020204" pitchFamily="34" charset="0"/>
              </a:rPr>
              <a:t>Ennek megfelelően lehet beavatkozni </a:t>
            </a:r>
            <a:r>
              <a:rPr lang="hu-HU" sz="2000" dirty="0" smtClean="0">
                <a:cs typeface="Arial" panose="020B0604020202020204" pitchFamily="34" charset="0"/>
              </a:rPr>
              <a:t>(hálózat öblítés/mosatás, hálózatfertőtlenítés, kútkizárás, szűrőregenerálás/fertőtlenítés, stb.)</a:t>
            </a:r>
          </a:p>
        </p:txBody>
      </p:sp>
    </p:spTree>
    <p:extLst>
      <p:ext uri="{BB962C8B-B14F-4D97-AF65-F5344CB8AC3E}">
        <p14:creationId xmlns:p14="http://schemas.microsoft.com/office/powerpoint/2010/main" val="26874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Kémiai paraméterek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30223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2730A-BC88-B544-9D61-4DC71640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73" y="36496"/>
            <a:ext cx="10515600" cy="1325563"/>
          </a:xfrm>
        </p:spPr>
        <p:txBody>
          <a:bodyPr/>
          <a:lstStyle/>
          <a:p>
            <a:r>
              <a:rPr lang="hu-HU" dirty="0" smtClean="0"/>
              <a:t>A komponensek csoportosítása</a:t>
            </a:r>
            <a:endParaRPr lang="hu-H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DD40950-F3D2-2648-BB69-2FCCCF458E7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245991" y="1460310"/>
          <a:ext cx="6341991" cy="461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A5D80516-8361-B347-A7E3-EDAA27D45C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07275" y="-491098"/>
          <a:ext cx="8211767" cy="554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8310982" y="4704202"/>
            <a:ext cx="1666034" cy="1607376"/>
            <a:chOff x="5392421" y="3750389"/>
            <a:chExt cx="1722929" cy="1773754"/>
          </a:xfrm>
        </p:grpSpPr>
        <p:sp>
          <p:nvSpPr>
            <p:cNvPr id="6" name="Ellipszis 5"/>
            <p:cNvSpPr/>
            <p:nvPr/>
          </p:nvSpPr>
          <p:spPr>
            <a:xfrm>
              <a:off x="5392421" y="3750389"/>
              <a:ext cx="1689878" cy="17737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zis 4"/>
            <p:cNvSpPr txBox="1"/>
            <p:nvPr/>
          </p:nvSpPr>
          <p:spPr>
            <a:xfrm>
              <a:off x="5392421" y="3946890"/>
              <a:ext cx="1722929" cy="1317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Másodlagos </a:t>
              </a:r>
              <a:r>
                <a:rPr lang="hu-HU" sz="16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vízminőségromlás</a:t>
              </a:r>
              <a:endPara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hu-HU" sz="13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</a:t>
              </a:r>
              <a:r>
                <a:rPr lang="hu-HU" sz="1300" b="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hu-HU" sz="1300" b="0" i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vas, mangán</a:t>
              </a:r>
              <a:endParaRPr lang="x-none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Egyenes összekötő 3"/>
          <p:cNvCxnSpPr>
            <a:endCxn id="6" idx="0"/>
          </p:cNvCxnSpPr>
          <p:nvPr/>
        </p:nvCxnSpPr>
        <p:spPr>
          <a:xfrm>
            <a:off x="9143999" y="3294043"/>
            <a:ext cx="0" cy="141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6096000" y="1093916"/>
            <a:ext cx="0" cy="5764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Jobb oldali kapcsos zárójel 2"/>
          <p:cNvSpPr/>
          <p:nvPr/>
        </p:nvSpPr>
        <p:spPr>
          <a:xfrm rot="5400000">
            <a:off x="2536976" y="3615959"/>
            <a:ext cx="633994" cy="41136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4531" y="5986839"/>
            <a:ext cx="30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</a:rPr>
              <a:t>Gyakran mindkettő lehet</a:t>
            </a:r>
            <a:endParaRPr 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91" y="386518"/>
            <a:ext cx="3822511" cy="3164186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971" y="720080"/>
            <a:ext cx="9144000" cy="56612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b="1" dirty="0" smtClean="0">
                <a:cs typeface="Arial" panose="020B0604020202020204" pitchFamily="34" charset="0"/>
              </a:rPr>
              <a:t>Arzén</a:t>
            </a:r>
          </a:p>
          <a:p>
            <a:pPr algn="just"/>
            <a:r>
              <a:rPr lang="hu-HU" dirty="0" smtClean="0">
                <a:cs typeface="Arial" panose="020B0604020202020204" pitchFamily="34" charset="0"/>
              </a:rPr>
              <a:t>2. </a:t>
            </a:r>
            <a:r>
              <a:rPr lang="hu-HU" dirty="0">
                <a:cs typeface="Arial" panose="020B0604020202020204" pitchFamily="34" charset="0"/>
              </a:rPr>
              <a:t>tábla, határérték 10 </a:t>
            </a:r>
            <a:r>
              <a:rPr lang="el-GR" dirty="0">
                <a:cs typeface="Arial" panose="020B0604020202020204" pitchFamily="34" charset="0"/>
              </a:rPr>
              <a:t>μ</a:t>
            </a:r>
            <a:r>
              <a:rPr lang="hu-HU" dirty="0">
                <a:cs typeface="Arial" panose="020B0604020202020204" pitchFamily="34" charset="0"/>
              </a:rPr>
              <a:t>g/l</a:t>
            </a:r>
          </a:p>
          <a:p>
            <a:pPr algn="just"/>
            <a:r>
              <a:rPr lang="en-US" dirty="0">
                <a:cs typeface="Arial" panose="020B0604020202020204" pitchFamily="34" charset="0"/>
              </a:rPr>
              <a:t>T</a:t>
            </a:r>
            <a:r>
              <a:rPr lang="hu-HU" dirty="0">
                <a:cs typeface="Arial" panose="020B0604020202020204" pitchFamily="34" charset="0"/>
              </a:rPr>
              <a:t>ermészetes nyersvíz eredet </a:t>
            </a:r>
            <a:r>
              <a:rPr lang="hu-HU" sz="2000" dirty="0">
                <a:cs typeface="Arial" panose="020B0604020202020204" pitchFamily="34" charset="0"/>
              </a:rPr>
              <a:t>(kőzet)</a:t>
            </a:r>
          </a:p>
          <a:p>
            <a:pPr algn="just"/>
            <a:r>
              <a:rPr lang="hu-HU" dirty="0">
                <a:cs typeface="Arial" panose="020B0604020202020204" pitchFamily="34" charset="0"/>
              </a:rPr>
              <a:t>Nem esszenciális</a:t>
            </a:r>
          </a:p>
          <a:p>
            <a:pPr algn="just"/>
            <a:r>
              <a:rPr lang="hu-HU" dirty="0">
                <a:cs typeface="Arial" panose="020B0604020202020204" pitchFamily="34" charset="0"/>
              </a:rPr>
              <a:t>Karcinogén </a:t>
            </a:r>
            <a:r>
              <a:rPr lang="hu-HU" sz="2000" dirty="0">
                <a:cs typeface="Arial" panose="020B0604020202020204" pitchFamily="34" charset="0"/>
              </a:rPr>
              <a:t>(bőr, hólyag, tüdő) </a:t>
            </a:r>
          </a:p>
          <a:p>
            <a:pPr algn="just"/>
            <a:r>
              <a:rPr lang="hu-HU" dirty="0">
                <a:cs typeface="Arial" panose="020B0604020202020204" pitchFamily="34" charset="0"/>
              </a:rPr>
              <a:t>Eltávolítás: </a:t>
            </a:r>
            <a:r>
              <a:rPr lang="hu-HU" u="sng" dirty="0">
                <a:cs typeface="Arial" panose="020B0604020202020204" pitchFamily="34" charset="0"/>
              </a:rPr>
              <a:t>koaguláció/filtráció</a:t>
            </a:r>
            <a:r>
              <a:rPr lang="hu-HU" dirty="0">
                <a:cs typeface="Arial" panose="020B0604020202020204" pitchFamily="34" charset="0"/>
              </a:rPr>
              <a:t>; ioncsere; adszorpció; membránszűrés</a:t>
            </a:r>
          </a:p>
          <a:p>
            <a:pPr algn="just"/>
            <a:r>
              <a:rPr lang="hu-HU" dirty="0">
                <a:cs typeface="Arial" panose="020B0604020202020204" pitchFamily="34" charset="0"/>
              </a:rPr>
              <a:t>HÉ feletti megjelenése technológiai problémámra utal </a:t>
            </a:r>
            <a:r>
              <a:rPr lang="hu-HU" sz="2000" dirty="0">
                <a:cs typeface="Arial" panose="020B0604020202020204" pitchFamily="34" charset="0"/>
              </a:rPr>
              <a:t>(ahol van eltávolítási </a:t>
            </a:r>
            <a:r>
              <a:rPr lang="hu-HU" sz="2000" dirty="0" smtClean="0">
                <a:cs typeface="Arial" panose="020B0604020202020204" pitchFamily="34" charset="0"/>
              </a:rPr>
              <a:t>technológia)</a:t>
            </a:r>
            <a:endParaRPr lang="hu-HU" dirty="0">
              <a:cs typeface="Arial" panose="020B0604020202020204" pitchFamily="34" charset="0"/>
            </a:endParaRPr>
          </a:p>
          <a:p>
            <a:pPr algn="just"/>
            <a:r>
              <a:rPr lang="hu-HU" dirty="0">
                <a:cs typeface="Arial" panose="020B0604020202020204" pitchFamily="34" charset="0"/>
              </a:rPr>
              <a:t>Esetleg kiülepedésből is eredhet </a:t>
            </a:r>
            <a:r>
              <a:rPr lang="hu-HU" sz="2000" dirty="0">
                <a:cs typeface="Arial" panose="020B0604020202020204" pitchFamily="34" charset="0"/>
              </a:rPr>
              <a:t>(pl.: a nyersvíz </a:t>
            </a:r>
            <a:r>
              <a:rPr lang="hu-HU" sz="2000" dirty="0" err="1">
                <a:cs typeface="Arial" panose="020B0604020202020204" pitchFamily="34" charset="0"/>
              </a:rPr>
              <a:t>As</a:t>
            </a:r>
            <a:r>
              <a:rPr lang="hu-HU" sz="2000" dirty="0">
                <a:cs typeface="Arial" panose="020B0604020202020204" pitchFamily="34" charset="0"/>
              </a:rPr>
              <a:t> tartalma HÉ alatti, de jelentős)</a:t>
            </a:r>
            <a:endParaRPr lang="hu-HU" dirty="0">
              <a:cs typeface="Arial" panose="020B0604020202020204" pitchFamily="34" charset="0"/>
            </a:endParaRP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596465" y="3273705"/>
            <a:ext cx="1595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anose="020B0604020202020204" pitchFamily="34" charset="0"/>
              </a:rPr>
              <a:t>NNGYK 2020</a:t>
            </a:r>
            <a:endParaRPr lang="hu-H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683568"/>
            <a:ext cx="9144000" cy="5661248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cs typeface="Arial" panose="020B0604020202020204" pitchFamily="34" charset="0"/>
              </a:rPr>
              <a:t>Bór</a:t>
            </a:r>
          </a:p>
          <a:p>
            <a:r>
              <a:rPr lang="hu-HU" dirty="0" smtClean="0">
                <a:cs typeface="Arial" panose="020B0604020202020204" pitchFamily="34" charset="0"/>
              </a:rPr>
              <a:t>2. </a:t>
            </a:r>
            <a:r>
              <a:rPr lang="hu-HU" dirty="0">
                <a:cs typeface="Arial" panose="020B0604020202020204" pitchFamily="34" charset="0"/>
              </a:rPr>
              <a:t>tábla, határérték: </a:t>
            </a:r>
            <a:r>
              <a:rPr lang="hu-HU" dirty="0" smtClean="0">
                <a:solidFill>
                  <a:srgbClr val="00B050"/>
                </a:solidFill>
                <a:cs typeface="Arial" panose="020B0604020202020204" pitchFamily="34" charset="0"/>
              </a:rPr>
              <a:t>1,5 mg/l (2,4 mg/l)</a:t>
            </a:r>
            <a:endParaRPr lang="hu-HU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r>
              <a:rPr lang="hu-HU" dirty="0">
                <a:cs typeface="Arial" panose="020B0604020202020204" pitchFamily="34" charset="0"/>
              </a:rPr>
              <a:t>Geológiai eredet</a:t>
            </a:r>
          </a:p>
          <a:p>
            <a:r>
              <a:rPr lang="hu-HU" dirty="0">
                <a:cs typeface="Arial" panose="020B0604020202020204" pitchFamily="34" charset="0"/>
              </a:rPr>
              <a:t>Toxicitás: nem egyértelmű adatok emberre </a:t>
            </a:r>
            <a:r>
              <a:rPr lang="hu-HU" sz="2000" dirty="0">
                <a:cs typeface="Arial" panose="020B0604020202020204" pitchFamily="34" charset="0"/>
              </a:rPr>
              <a:t>(WHO 2,4 mg/l)</a:t>
            </a:r>
          </a:p>
          <a:p>
            <a:r>
              <a:rPr lang="hu-HU" dirty="0">
                <a:cs typeface="Arial" panose="020B0604020202020204" pitchFamily="34" charset="0"/>
              </a:rPr>
              <a:t>Eltávolítása: ioncsere; membránszűrés; </a:t>
            </a:r>
            <a:r>
              <a:rPr lang="hu-HU" u="sng" dirty="0">
                <a:cs typeface="Arial" panose="020B0604020202020204" pitchFamily="34" charset="0"/>
              </a:rPr>
              <a:t>keverés alacsony bórtartalmú vízzel</a:t>
            </a:r>
          </a:p>
          <a:p>
            <a:r>
              <a:rPr lang="hu-HU" dirty="0">
                <a:cs typeface="Arial" panose="020B0604020202020204" pitchFamily="34" charset="0"/>
              </a:rPr>
              <a:t>Megjelenése technológiai problémára utal </a:t>
            </a:r>
          </a:p>
          <a:p>
            <a:endParaRPr lang="hu-HU" dirty="0" smtClean="0">
              <a:cs typeface="Arial" panose="020B0604020202020204" pitchFamily="34" charset="0"/>
            </a:endParaRPr>
          </a:p>
          <a:p>
            <a:endParaRPr lang="hu-HU" u="sng" dirty="0" smtClean="0"/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2865" y="403650"/>
            <a:ext cx="9144000" cy="56612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b="1" dirty="0" smtClean="0">
                <a:cs typeface="Arial" panose="020B0604020202020204" pitchFamily="34" charset="0"/>
              </a:rPr>
              <a:t>Fluorid</a:t>
            </a:r>
          </a:p>
          <a:p>
            <a:r>
              <a:rPr lang="hu-HU" dirty="0" smtClean="0">
                <a:cs typeface="Arial" panose="020B0604020202020204" pitchFamily="34" charset="0"/>
              </a:rPr>
              <a:t>2. tábla, határérték: 1,5 mg/l</a:t>
            </a:r>
          </a:p>
          <a:p>
            <a:r>
              <a:rPr lang="hu-HU" dirty="0" smtClean="0">
                <a:cs typeface="Arial" panose="020B0604020202020204" pitchFamily="34" charset="0"/>
              </a:rPr>
              <a:t>Geológiai eredet</a:t>
            </a:r>
            <a:endParaRPr lang="hu-HU" dirty="0">
              <a:cs typeface="Arial" panose="020B0604020202020204" pitchFamily="34" charset="0"/>
            </a:endParaRPr>
          </a:p>
          <a:p>
            <a:r>
              <a:rPr lang="hu-HU" dirty="0" smtClean="0">
                <a:cs typeface="Arial" panose="020B0604020202020204" pitchFamily="34" charset="0"/>
              </a:rPr>
              <a:t>Eltávolítása: adszorpció; ioncsere; membránszűrés; keverés alacsony fluoridtartalmú vízzel, </a:t>
            </a:r>
            <a:r>
              <a:rPr lang="hu-HU" u="sng" dirty="0" smtClean="0">
                <a:cs typeface="Arial" panose="020B0604020202020204" pitchFamily="34" charset="0"/>
              </a:rPr>
              <a:t>új vízbázis választása</a:t>
            </a:r>
          </a:p>
          <a:p>
            <a:pPr algn="just">
              <a:buNone/>
            </a:pPr>
            <a:r>
              <a:rPr lang="hu-HU" b="1" dirty="0" smtClean="0">
                <a:cs typeface="Arial" panose="020B0604020202020204" pitchFamily="34" charset="0"/>
              </a:rPr>
              <a:t>Szelén</a:t>
            </a:r>
          </a:p>
          <a:p>
            <a:pPr algn="just"/>
            <a:r>
              <a:rPr lang="hu-HU" dirty="0" smtClean="0">
                <a:cs typeface="Arial" panose="020B0604020202020204" pitchFamily="34" charset="0"/>
              </a:rPr>
              <a:t>2. tábla, határérték: </a:t>
            </a:r>
            <a:r>
              <a:rPr lang="hu-HU" dirty="0" smtClean="0">
                <a:solidFill>
                  <a:srgbClr val="00B050"/>
                </a:solidFill>
                <a:cs typeface="Arial" panose="020B0604020202020204" pitchFamily="34" charset="0"/>
              </a:rPr>
              <a:t>20 </a:t>
            </a:r>
            <a:r>
              <a:rPr lang="el-GR" dirty="0" smtClean="0">
                <a:solidFill>
                  <a:srgbClr val="00B050"/>
                </a:solidFill>
                <a:cs typeface="Arial" panose="020B0604020202020204" pitchFamily="34" charset="0"/>
              </a:rPr>
              <a:t>μ</a:t>
            </a:r>
            <a:r>
              <a:rPr lang="hu-HU" dirty="0" smtClean="0">
                <a:solidFill>
                  <a:srgbClr val="00B050"/>
                </a:solidFill>
                <a:cs typeface="Arial" panose="020B0604020202020204" pitchFamily="34" charset="0"/>
              </a:rPr>
              <a:t>g/l</a:t>
            </a:r>
            <a:endParaRPr lang="hu-HU" sz="20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r>
              <a:rPr lang="hu-HU" dirty="0" smtClean="0">
                <a:cs typeface="Arial" panose="020B0604020202020204" pitchFamily="34" charset="0"/>
              </a:rPr>
              <a:t>Geológiai eredetű </a:t>
            </a:r>
          </a:p>
          <a:p>
            <a:r>
              <a:rPr lang="hu-HU" dirty="0" smtClean="0">
                <a:cs typeface="Arial" panose="020B0604020202020204" pitchFamily="34" charset="0"/>
              </a:rPr>
              <a:t>Fizikai-kémiai tulajdonságai a kénhez hasonlít, biológiai ellentétes azzal</a:t>
            </a:r>
          </a:p>
          <a:p>
            <a:r>
              <a:rPr lang="hu-HU" dirty="0" smtClean="0">
                <a:cs typeface="Arial" panose="020B0604020202020204" pitchFamily="34" charset="0"/>
              </a:rPr>
              <a:t>Esszenciális</a:t>
            </a:r>
          </a:p>
          <a:p>
            <a:r>
              <a:rPr lang="hu-HU" dirty="0" smtClean="0">
                <a:cs typeface="Arial" panose="020B0604020202020204" pitchFamily="34" charset="0"/>
              </a:rPr>
              <a:t>Eltávolítás (</a:t>
            </a:r>
            <a:r>
              <a:rPr lang="hu-HU" i="1" dirty="0" smtClean="0">
                <a:cs typeface="Arial" panose="020B0604020202020204" pitchFamily="34" charset="0"/>
              </a:rPr>
              <a:t>nem jellemző)</a:t>
            </a:r>
            <a:r>
              <a:rPr lang="hu-HU" dirty="0" smtClean="0">
                <a:cs typeface="Arial" panose="020B0604020202020204" pitchFamily="34" charset="0"/>
              </a:rPr>
              <a:t>: koaguláció/filtráció; ioncsere; membránszűrés </a:t>
            </a:r>
            <a:endParaRPr lang="hu-HU" i="1" dirty="0" smtClean="0">
              <a:cs typeface="Arial" panose="020B0604020202020204" pitchFamily="34" charset="0"/>
            </a:endParaRPr>
          </a:p>
          <a:p>
            <a:r>
              <a:rPr lang="hu-HU" u="sng" dirty="0" smtClean="0">
                <a:cs typeface="Arial" panose="020B0604020202020204" pitchFamily="34" charset="0"/>
              </a:rPr>
              <a:t>HÉ feletti megjelenésére nem lehet számítani</a:t>
            </a:r>
          </a:p>
          <a:p>
            <a:endParaRPr lang="hu-HU" dirty="0" smtClean="0">
              <a:cs typeface="Arial" panose="020B0604020202020204" pitchFamily="34" charset="0"/>
            </a:endParaRPr>
          </a:p>
          <a:p>
            <a:endParaRPr lang="hu-HU" u="sng" dirty="0" smtClean="0"/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3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7469" y="226368"/>
            <a:ext cx="9144000" cy="56612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b="1" dirty="0" smtClean="0">
                <a:cs typeface="Arial" panose="020B0604020202020204" pitchFamily="34" charset="0"/>
              </a:rPr>
              <a:t>Antimon, kadmium, króm, nikkel, ólom, réz</a:t>
            </a:r>
          </a:p>
          <a:p>
            <a:pPr algn="just"/>
            <a:r>
              <a:rPr lang="hu-HU" sz="2400" dirty="0" smtClean="0">
                <a:cs typeface="Arial" panose="020B0604020202020204" pitchFamily="34" charset="0"/>
              </a:rPr>
              <a:t>2. </a:t>
            </a:r>
            <a:r>
              <a:rPr lang="hu-HU" sz="2400" dirty="0">
                <a:cs typeface="Arial" panose="020B0604020202020204" pitchFamily="34" charset="0"/>
              </a:rPr>
              <a:t>tábla</a:t>
            </a:r>
          </a:p>
          <a:p>
            <a:pPr algn="just"/>
            <a:r>
              <a:rPr lang="hu-HU" sz="2400" dirty="0">
                <a:cs typeface="Arial" panose="020B0604020202020204" pitchFamily="34" charset="0"/>
              </a:rPr>
              <a:t>Határérték (</a:t>
            </a:r>
            <a:r>
              <a:rPr lang="el-GR" sz="2400" dirty="0">
                <a:cs typeface="Arial" panose="020B0604020202020204" pitchFamily="34" charset="0"/>
              </a:rPr>
              <a:t>μ</a:t>
            </a:r>
            <a:r>
              <a:rPr lang="hu-HU" sz="2400" dirty="0">
                <a:cs typeface="Arial" panose="020B0604020202020204" pitchFamily="34" charset="0"/>
              </a:rPr>
              <a:t>g/l): </a:t>
            </a:r>
            <a:r>
              <a:rPr lang="hu-HU" sz="2400" dirty="0" err="1">
                <a:solidFill>
                  <a:srgbClr val="00B050"/>
                </a:solidFill>
                <a:cs typeface="Arial" panose="020B0604020202020204" pitchFamily="34" charset="0"/>
              </a:rPr>
              <a:t>Sb</a:t>
            </a:r>
            <a:r>
              <a:rPr lang="hu-HU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rgbClr val="00B050"/>
                </a:solidFill>
                <a:cs typeface="Arial" panose="020B0604020202020204" pitchFamily="34" charset="0"/>
              </a:rPr>
              <a:t>10</a:t>
            </a:r>
            <a:r>
              <a:rPr lang="hu-HU" sz="2400" dirty="0" smtClean="0">
                <a:cs typeface="Arial" panose="020B0604020202020204" pitchFamily="34" charset="0"/>
              </a:rPr>
              <a:t>; </a:t>
            </a:r>
            <a:r>
              <a:rPr lang="hu-HU" sz="2400" dirty="0">
                <a:cs typeface="Arial" panose="020B0604020202020204" pitchFamily="34" charset="0"/>
              </a:rPr>
              <a:t>Cd 5,0; </a:t>
            </a:r>
            <a:r>
              <a:rPr lang="hu-HU" sz="2400" dirty="0" err="1">
                <a:solidFill>
                  <a:srgbClr val="FF0000"/>
                </a:solidFill>
                <a:cs typeface="Arial" panose="020B0604020202020204" pitchFamily="34" charset="0"/>
              </a:rPr>
              <a:t>Cr</a:t>
            </a:r>
            <a:r>
              <a:rPr lang="hu-HU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25</a:t>
            </a:r>
            <a:r>
              <a:rPr lang="hu-HU" sz="2400" dirty="0" smtClean="0">
                <a:cs typeface="Arial" panose="020B0604020202020204" pitchFamily="34" charset="0"/>
              </a:rPr>
              <a:t>; </a:t>
            </a:r>
            <a:r>
              <a:rPr lang="hu-HU" sz="2400" dirty="0">
                <a:cs typeface="Arial" panose="020B0604020202020204" pitchFamily="34" charset="0"/>
              </a:rPr>
              <a:t>Ni 20; Pb </a:t>
            </a:r>
            <a:r>
              <a:rPr lang="hu-HU" sz="2400" dirty="0" smtClean="0">
                <a:cs typeface="Arial" panose="020B0604020202020204" pitchFamily="34" charset="0"/>
              </a:rPr>
              <a:t>10 </a:t>
            </a:r>
            <a:r>
              <a:rPr lang="hu-HU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(5)</a:t>
            </a:r>
            <a:r>
              <a:rPr lang="hu-HU" sz="2400" dirty="0" smtClean="0">
                <a:cs typeface="Arial" panose="020B0604020202020204" pitchFamily="34" charset="0"/>
              </a:rPr>
              <a:t>, </a:t>
            </a:r>
            <a:r>
              <a:rPr lang="hu-HU" sz="2400" i="1" dirty="0" err="1">
                <a:cs typeface="Arial" panose="020B0604020202020204" pitchFamily="34" charset="0"/>
              </a:rPr>
              <a:t>Cu</a:t>
            </a:r>
            <a:r>
              <a:rPr lang="hu-HU" sz="2400" i="1" dirty="0">
                <a:cs typeface="Arial" panose="020B0604020202020204" pitchFamily="34" charset="0"/>
              </a:rPr>
              <a:t> 2,0 mg/l</a:t>
            </a:r>
          </a:p>
          <a:p>
            <a:pPr algn="just"/>
            <a:r>
              <a:rPr lang="hu-HU" sz="2400" dirty="0" err="1">
                <a:cs typeface="Arial" panose="020B0604020202020204" pitchFamily="34" charset="0"/>
              </a:rPr>
              <a:t>Cu</a:t>
            </a:r>
            <a:r>
              <a:rPr lang="hu-HU" sz="2400" dirty="0">
                <a:cs typeface="Arial" panose="020B0604020202020204" pitchFamily="34" charset="0"/>
              </a:rPr>
              <a:t>, </a:t>
            </a:r>
            <a:r>
              <a:rPr lang="hu-HU" sz="2400" dirty="0" err="1">
                <a:cs typeface="Arial" panose="020B0604020202020204" pitchFamily="34" charset="0"/>
              </a:rPr>
              <a:t>Cr</a:t>
            </a:r>
            <a:r>
              <a:rPr lang="hu-HU" sz="2400" dirty="0">
                <a:cs typeface="Arial" panose="020B0604020202020204" pitchFamily="34" charset="0"/>
              </a:rPr>
              <a:t>(III) esszenciális, a többi nem</a:t>
            </a:r>
          </a:p>
          <a:p>
            <a:pPr algn="just"/>
            <a:r>
              <a:rPr lang="hu-HU" sz="2400" dirty="0">
                <a:cs typeface="Arial" panose="020B0604020202020204" pitchFamily="34" charset="0"/>
              </a:rPr>
              <a:t>Hálózati eredet – vízpangás, nem megfelelő anyagok beépítése</a:t>
            </a:r>
          </a:p>
          <a:p>
            <a:pPr algn="just"/>
            <a:r>
              <a:rPr lang="hu-HU" sz="2400" dirty="0">
                <a:solidFill>
                  <a:srgbClr val="FF0000"/>
                </a:solidFill>
                <a:cs typeface="Arial" panose="020B0604020202020204" pitchFamily="34" charset="0"/>
              </a:rPr>
              <a:t>Hálózatöblítés, szerkezeti anyag csere, tájékoztatás!</a:t>
            </a:r>
          </a:p>
          <a:p>
            <a:pPr marL="0" indent="0" algn="just">
              <a:buNone/>
            </a:pPr>
            <a:r>
              <a:rPr lang="hu-HU" b="1" dirty="0" smtClean="0">
                <a:cs typeface="Arial" panose="020B0604020202020204" pitchFamily="34" charset="0"/>
              </a:rPr>
              <a:t>Higany</a:t>
            </a:r>
          </a:p>
          <a:p>
            <a:pPr algn="just"/>
            <a:r>
              <a:rPr lang="hu-HU" sz="2400" dirty="0" smtClean="0">
                <a:cs typeface="Arial" panose="020B0604020202020204" pitchFamily="34" charset="0"/>
              </a:rPr>
              <a:t>2. </a:t>
            </a:r>
            <a:r>
              <a:rPr lang="hu-HU" sz="2400" dirty="0">
                <a:cs typeface="Arial" panose="020B0604020202020204" pitchFamily="34" charset="0"/>
              </a:rPr>
              <a:t>tábla, határérték 1,0 </a:t>
            </a:r>
            <a:r>
              <a:rPr lang="el-GR" sz="2400" dirty="0">
                <a:cs typeface="Arial" panose="020B0604020202020204" pitchFamily="34" charset="0"/>
              </a:rPr>
              <a:t>μ</a:t>
            </a:r>
            <a:r>
              <a:rPr lang="hu-HU" sz="2400" dirty="0">
                <a:cs typeface="Arial" panose="020B0604020202020204" pitchFamily="34" charset="0"/>
              </a:rPr>
              <a:t>g/l </a:t>
            </a:r>
          </a:p>
          <a:p>
            <a:pPr algn="just"/>
            <a:r>
              <a:rPr lang="hu-HU" sz="2400" dirty="0">
                <a:cs typeface="Arial" panose="020B0604020202020204" pitchFamily="34" charset="0"/>
              </a:rPr>
              <a:t>Antropogén eredet</a:t>
            </a:r>
          </a:p>
          <a:p>
            <a:pPr algn="just"/>
            <a:r>
              <a:rPr lang="hu-HU" sz="2400" dirty="0">
                <a:cs typeface="Arial" panose="020B0604020202020204" pitchFamily="34" charset="0"/>
              </a:rPr>
              <a:t>Vízbázis/kút elszennyeződésére utal</a:t>
            </a:r>
          </a:p>
          <a:p>
            <a:pPr algn="just"/>
            <a:r>
              <a:rPr lang="hu-HU" sz="2400" dirty="0">
                <a:solidFill>
                  <a:srgbClr val="FF0000"/>
                </a:solidFill>
                <a:cs typeface="Arial" panose="020B0604020202020204" pitchFamily="34" charset="0"/>
              </a:rPr>
              <a:t>Egyre gyakrabban jelenik meg a vízbázisokon, fokozott figyelem!!!</a:t>
            </a:r>
          </a:p>
          <a:p>
            <a:pPr algn="just"/>
            <a:endParaRPr lang="hu-HU" dirty="0" smtClean="0">
              <a:cs typeface="Arial" panose="020B0604020202020204" pitchFamily="34" charset="0"/>
            </a:endParaRPr>
          </a:p>
          <a:p>
            <a:pPr algn="just"/>
            <a:endParaRPr lang="hu-HU" dirty="0" smtClean="0">
              <a:cs typeface="Arial" panose="020B0604020202020204" pitchFamily="34" charset="0"/>
            </a:endParaRP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5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294" y="314400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Ammónium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3. </a:t>
            </a:r>
            <a:r>
              <a:rPr lang="hu-HU" dirty="0">
                <a:cs typeface="Arial" panose="020B0604020202020204" pitchFamily="34" charset="0"/>
              </a:rPr>
              <a:t>tábla, 0,5 mg/l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Természetes </a:t>
            </a:r>
            <a:r>
              <a:rPr lang="hu-HU" sz="1900" dirty="0">
                <a:cs typeface="Arial" panose="020B0604020202020204" pitchFamily="34" charset="0"/>
              </a:rPr>
              <a:t>(nagyobbrészt)  </a:t>
            </a:r>
            <a:r>
              <a:rPr lang="hu-HU" dirty="0">
                <a:cs typeface="Arial" panose="020B0604020202020204" pitchFamily="34" charset="0"/>
              </a:rPr>
              <a:t>és antropogén eredet is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Nitritté alakulhat </a:t>
            </a:r>
            <a:r>
              <a:rPr lang="hu-HU" sz="1900" dirty="0">
                <a:cs typeface="Arial" panose="020B0604020202020204" pitchFamily="34" charset="0"/>
              </a:rPr>
              <a:t>(már 0,2 mg/l eredményezhet nitrit HÉ túllépést)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Vízbázis, kút elszennyeződés; technológiai probléma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Biológiai ammóniummentesítés, törésponti klórozás </a:t>
            </a:r>
            <a:r>
              <a:rPr lang="hu-HU" sz="1900" dirty="0">
                <a:cs typeface="Arial" panose="020B0604020202020204" pitchFamily="34" charset="0"/>
              </a:rPr>
              <a:t>(magas érték esetén nem javasolt (4,0 mg/l felett))</a:t>
            </a:r>
          </a:p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Nitrit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2. </a:t>
            </a:r>
            <a:r>
              <a:rPr lang="hu-HU" dirty="0">
                <a:cs typeface="Arial" panose="020B0604020202020204" pitchFamily="34" charset="0"/>
              </a:rPr>
              <a:t>tábla, 0,5 mg/l</a:t>
            </a:r>
          </a:p>
          <a:p>
            <a:pPr lvl="1"/>
            <a:r>
              <a:rPr lang="hu-HU" dirty="0" err="1">
                <a:cs typeface="Arial" panose="020B0604020202020204" pitchFamily="34" charset="0"/>
              </a:rPr>
              <a:t>Methemoglobinémia</a:t>
            </a:r>
            <a:r>
              <a:rPr lang="hu-HU" dirty="0">
                <a:cs typeface="Arial" panose="020B0604020202020204" pitchFamily="34" charset="0"/>
              </a:rPr>
              <a:t> </a:t>
            </a:r>
            <a:r>
              <a:rPr lang="hu-HU" sz="1900" dirty="0">
                <a:cs typeface="Arial" panose="020B0604020202020204" pitchFamily="34" charset="0"/>
              </a:rPr>
              <a:t>(csecsemők fokozott érzékenysége)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Ammóniából képződhet</a:t>
            </a:r>
          </a:p>
          <a:p>
            <a:pPr lvl="1"/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Megjelenése esetén technológia ellenőrzése, hálózatöblítés</a:t>
            </a:r>
          </a:p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Nitrát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2. </a:t>
            </a:r>
            <a:r>
              <a:rPr lang="hu-HU" dirty="0">
                <a:cs typeface="Arial" panose="020B0604020202020204" pitchFamily="34" charset="0"/>
              </a:rPr>
              <a:t>tábla, 50 mg/l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Emésztőrendszerben nitritté redukálódhat</a:t>
            </a:r>
          </a:p>
          <a:p>
            <a:pPr lvl="1"/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Megjelenése esetén technológia ellenőrzése, hálózatöblítés, magánkút rákötés!</a:t>
            </a:r>
          </a:p>
          <a:p>
            <a:pPr lvl="1"/>
            <a:endParaRPr lang="hu-HU" sz="1600" dirty="0">
              <a:cs typeface="Arial" panose="020B0604020202020204" pitchFamily="34" charset="0"/>
            </a:endParaRPr>
          </a:p>
          <a:p>
            <a:pPr lvl="1"/>
            <a:endParaRPr lang="hu-H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2947" y="422311"/>
            <a:ext cx="9144000" cy="5661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b="1" dirty="0" err="1">
                <a:cs typeface="Arial" panose="020B0604020202020204" pitchFamily="34" charset="0"/>
              </a:rPr>
              <a:t>Akrilamid</a:t>
            </a:r>
            <a:endParaRPr lang="hu-HU" sz="2400" b="1" dirty="0"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2. </a:t>
            </a:r>
            <a:r>
              <a:rPr lang="hu-HU" dirty="0">
                <a:cs typeface="Arial" panose="020B0604020202020204" pitchFamily="34" charset="0"/>
              </a:rPr>
              <a:t>tábla, határérték: 0,10 </a:t>
            </a:r>
            <a:r>
              <a:rPr lang="el-GR" dirty="0">
                <a:cs typeface="Arial" panose="020B0604020202020204" pitchFamily="34" charset="0"/>
              </a:rPr>
              <a:t>μ</a:t>
            </a:r>
            <a:r>
              <a:rPr lang="hu-HU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Antropogén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Technológiai problémára utal </a:t>
            </a:r>
            <a:r>
              <a:rPr lang="hu-HU" sz="1900" dirty="0">
                <a:cs typeface="Arial" panose="020B0604020202020204" pitchFamily="34" charset="0"/>
              </a:rPr>
              <a:t>(</a:t>
            </a:r>
            <a:r>
              <a:rPr lang="hu-HU" sz="1900" dirty="0" err="1">
                <a:cs typeface="Arial" panose="020B0604020202020204" pitchFamily="34" charset="0"/>
              </a:rPr>
              <a:t>koaguláns</a:t>
            </a:r>
            <a:r>
              <a:rPr lang="hu-HU" sz="1900" dirty="0">
                <a:cs typeface="Arial" panose="020B0604020202020204" pitchFamily="34" charset="0"/>
              </a:rPr>
              <a:t> maradék monomer)</a:t>
            </a:r>
          </a:p>
          <a:p>
            <a:pPr lvl="1"/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Technológia ellenőrzése, hálózatöblítés</a:t>
            </a:r>
          </a:p>
          <a:p>
            <a:pPr marL="0" indent="0">
              <a:buNone/>
            </a:pPr>
            <a:endParaRPr lang="hu-HU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Epiklórhidrin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2. </a:t>
            </a:r>
            <a:r>
              <a:rPr lang="hu-HU" dirty="0">
                <a:cs typeface="Arial" panose="020B0604020202020204" pitchFamily="34" charset="0"/>
              </a:rPr>
              <a:t>tábla, határérték: 0,10 </a:t>
            </a:r>
            <a:r>
              <a:rPr lang="el-GR" dirty="0">
                <a:cs typeface="Arial" panose="020B0604020202020204" pitchFamily="34" charset="0"/>
              </a:rPr>
              <a:t>μ</a:t>
            </a:r>
            <a:r>
              <a:rPr lang="hu-HU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Antropogén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Vízzel érintkező anyagból 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dirty="0">
                <a:cs typeface="Arial" panose="020B0604020202020204" pitchFamily="34" charset="0"/>
              </a:rPr>
              <a:t>származhat </a:t>
            </a:r>
            <a:r>
              <a:rPr lang="hu-HU" sz="1900" dirty="0">
                <a:cs typeface="Arial" panose="020B0604020202020204" pitchFamily="34" charset="0"/>
              </a:rPr>
              <a:t>(epoxigyanták)</a:t>
            </a:r>
          </a:p>
          <a:p>
            <a:pPr marL="0" indent="0">
              <a:buNone/>
            </a:pPr>
            <a:endParaRPr lang="hu-HU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b="1" dirty="0" err="1">
                <a:cs typeface="Arial" panose="020B0604020202020204" pitchFamily="34" charset="0"/>
              </a:rPr>
              <a:t>Vinil-klorid</a:t>
            </a:r>
            <a:endParaRPr lang="hu-HU" sz="2400" b="1" dirty="0"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2. </a:t>
            </a:r>
            <a:r>
              <a:rPr lang="hu-HU" dirty="0">
                <a:cs typeface="Arial" panose="020B0604020202020204" pitchFamily="34" charset="0"/>
              </a:rPr>
              <a:t>tábla, határérték: 0,50 </a:t>
            </a:r>
            <a:r>
              <a:rPr lang="el-GR" dirty="0">
                <a:cs typeface="Arial" panose="020B0604020202020204" pitchFamily="34" charset="0"/>
              </a:rPr>
              <a:t>μ</a:t>
            </a:r>
            <a:r>
              <a:rPr lang="hu-HU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Antropogén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Vízzel érintkező anyagból 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dirty="0">
                <a:cs typeface="Arial" panose="020B0604020202020204" pitchFamily="34" charset="0"/>
              </a:rPr>
              <a:t>származhat </a:t>
            </a:r>
            <a:r>
              <a:rPr lang="hu-HU" sz="1900" dirty="0">
                <a:cs typeface="Arial" panose="020B0604020202020204" pitchFamily="34" charset="0"/>
              </a:rPr>
              <a:t>(PVC)</a:t>
            </a:r>
            <a:r>
              <a:rPr lang="hu-HU" dirty="0">
                <a:cs typeface="Arial" panose="020B0604020202020204" pitchFamily="34" charset="0"/>
              </a:rPr>
              <a:t>, ill. vízbázisból is</a:t>
            </a:r>
          </a:p>
          <a:p>
            <a:pPr lvl="1"/>
            <a:endParaRPr lang="hu-HU" sz="1600" dirty="0">
              <a:cs typeface="Arial" panose="020B0604020202020204" pitchFamily="34" charset="0"/>
            </a:endParaRPr>
          </a:p>
        </p:txBody>
      </p:sp>
      <p:sp>
        <p:nvSpPr>
          <p:cNvPr id="5" name="Jobb oldali kapcsos zárójel 4"/>
          <p:cNvSpPr/>
          <p:nvPr/>
        </p:nvSpPr>
        <p:spPr>
          <a:xfrm>
            <a:off x="7514252" y="422311"/>
            <a:ext cx="576064" cy="52206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649139" y="2140100"/>
            <a:ext cx="33123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termékellenőrzés;</a:t>
            </a:r>
            <a:b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szerkezeti anyag csere;</a:t>
            </a:r>
            <a:b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hálózatöblítés;</a:t>
            </a:r>
          </a:p>
          <a:p>
            <a:r>
              <a:rPr lang="hu-HU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vinil-klorid</a:t>
            </a:r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esetén vízbázis ellenőrzése</a:t>
            </a:r>
          </a:p>
        </p:txBody>
      </p:sp>
    </p:spTree>
    <p:extLst>
      <p:ext uri="{BB962C8B-B14F-4D97-AF65-F5344CB8AC3E}">
        <p14:creationId xmlns:p14="http://schemas.microsoft.com/office/powerpoint/2010/main" val="26083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384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Paraméterek, határ- és parametrikus értékek 1. Melléklet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398" y="702900"/>
            <a:ext cx="9144000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dirty="0" smtClean="0">
                <a:cs typeface="Arial" panose="020B0604020202020204" pitchFamily="34" charset="0"/>
              </a:rPr>
              <a:t>1. és 2. tábla</a:t>
            </a:r>
          </a:p>
          <a:p>
            <a:pPr lvl="1"/>
            <a:r>
              <a:rPr lang="hu-HU" sz="1800" dirty="0" smtClean="0">
                <a:cs typeface="Arial" panose="020B0604020202020204" pitchFamily="34" charset="0"/>
              </a:rPr>
              <a:t>1.1 tábla </a:t>
            </a:r>
            <a:r>
              <a:rPr lang="hu-HU" sz="1800" b="1" dirty="0" err="1" smtClean="0">
                <a:cs typeface="Arial" panose="020B0604020202020204" pitchFamily="34" charset="0"/>
              </a:rPr>
              <a:t>fekális</a:t>
            </a:r>
            <a:r>
              <a:rPr lang="hu-HU" sz="1800" b="1" dirty="0" smtClean="0">
                <a:cs typeface="Arial" panose="020B0604020202020204" pitchFamily="34" charset="0"/>
              </a:rPr>
              <a:t> szennyezettséget jelző </a:t>
            </a:r>
            <a:r>
              <a:rPr lang="hu-HU" sz="1800" dirty="0" smtClean="0">
                <a:cs typeface="Arial" panose="020B0604020202020204" pitchFamily="34" charset="0"/>
              </a:rPr>
              <a:t>mikrobiológiai indikátorok </a:t>
            </a:r>
          </a:p>
          <a:p>
            <a:pPr lvl="1"/>
            <a:r>
              <a:rPr lang="hu-HU" sz="1800" dirty="0" smtClean="0">
                <a:cs typeface="Arial" panose="020B0604020202020204" pitchFamily="34" charset="0"/>
              </a:rPr>
              <a:t>(1.2 </a:t>
            </a:r>
            <a:r>
              <a:rPr lang="hu-HU" sz="1800" dirty="0">
                <a:cs typeface="Arial" panose="020B0604020202020204" pitchFamily="34" charset="0"/>
              </a:rPr>
              <a:t>tábla </a:t>
            </a:r>
            <a:r>
              <a:rPr lang="hu-HU" sz="1800" dirty="0" smtClean="0">
                <a:cs typeface="Arial" panose="020B0604020202020204" pitchFamily="34" charset="0"/>
              </a:rPr>
              <a:t>palackban </a:t>
            </a:r>
            <a:r>
              <a:rPr lang="hu-HU" sz="1800" dirty="0">
                <a:cs typeface="Arial" panose="020B0604020202020204" pitchFamily="34" charset="0"/>
              </a:rPr>
              <a:t>vagy más zárt </a:t>
            </a:r>
            <a:r>
              <a:rPr lang="hu-HU" sz="1800" dirty="0" err="1">
                <a:cs typeface="Arial" panose="020B0604020202020204" pitchFamily="34" charset="0"/>
              </a:rPr>
              <a:t>edényzetben</a:t>
            </a:r>
            <a:r>
              <a:rPr lang="hu-HU" sz="1800" dirty="0">
                <a:cs typeface="Arial" panose="020B0604020202020204" pitchFamily="34" charset="0"/>
              </a:rPr>
              <a:t> forgalmazott ivóvízre vonatkozó </a:t>
            </a:r>
            <a:r>
              <a:rPr lang="hu-HU" sz="1800" dirty="0" smtClean="0">
                <a:cs typeface="Arial" panose="020B0604020202020204" pitchFamily="34" charset="0"/>
              </a:rPr>
              <a:t>értékek)</a:t>
            </a:r>
          </a:p>
          <a:p>
            <a:pPr lvl="1"/>
            <a:r>
              <a:rPr lang="hu-HU" sz="1800" dirty="0" smtClean="0">
                <a:cs typeface="Arial" panose="020B0604020202020204" pitchFamily="34" charset="0"/>
              </a:rPr>
              <a:t>2. </a:t>
            </a:r>
            <a:r>
              <a:rPr lang="hu-HU" sz="1800" dirty="0">
                <a:cs typeface="Arial" panose="020B0604020202020204" pitchFamily="34" charset="0"/>
              </a:rPr>
              <a:t>tábla </a:t>
            </a:r>
            <a:r>
              <a:rPr lang="hu-HU" sz="1800" b="1" dirty="0">
                <a:cs typeface="Arial" panose="020B0604020202020204" pitchFamily="34" charset="0"/>
              </a:rPr>
              <a:t>igazoltan kedvezőtlen egészséghatás</a:t>
            </a:r>
            <a:r>
              <a:rPr lang="hu-HU" sz="1800" dirty="0">
                <a:cs typeface="Arial" panose="020B0604020202020204" pitchFamily="34" charset="0"/>
              </a:rPr>
              <a:t>sal bíró kémiai paraméterek</a:t>
            </a:r>
          </a:p>
          <a:p>
            <a:pPr lvl="1"/>
            <a:r>
              <a:rPr lang="hu-HU" sz="1800" dirty="0">
                <a:cs typeface="Arial" panose="020B0604020202020204" pitchFamily="34" charset="0"/>
              </a:rPr>
              <a:t>határértékek</a:t>
            </a:r>
          </a:p>
          <a:p>
            <a:pPr lvl="1"/>
            <a:r>
              <a:rPr lang="hu-HU" sz="1800" dirty="0">
                <a:cs typeface="Arial" panose="020B0604020202020204" pitchFamily="34" charset="0"/>
              </a:rPr>
              <a:t>valamilyen beavatkozás </a:t>
            </a:r>
            <a:r>
              <a:rPr lang="hu-HU" sz="1800" dirty="0" smtClean="0">
                <a:cs typeface="Arial" panose="020B0604020202020204" pitchFamily="34" charset="0"/>
              </a:rPr>
              <a:t>szükséges</a:t>
            </a:r>
          </a:p>
          <a:p>
            <a:pPr>
              <a:buNone/>
            </a:pPr>
            <a:r>
              <a:rPr lang="hu-HU" sz="2000" b="1" dirty="0" smtClean="0">
                <a:cs typeface="Arial" panose="020B0604020202020204" pitchFamily="34" charset="0"/>
              </a:rPr>
              <a:t>3. tábla</a:t>
            </a:r>
            <a:endParaRPr lang="hu-HU" sz="2000" b="1" dirty="0">
              <a:cs typeface="Arial" panose="020B0604020202020204" pitchFamily="34" charset="0"/>
            </a:endParaRPr>
          </a:p>
          <a:p>
            <a:pPr lvl="1"/>
            <a:r>
              <a:rPr lang="hu-HU" sz="1800" dirty="0">
                <a:cs typeface="Arial" panose="020B0604020202020204" pitchFamily="34" charset="0"/>
              </a:rPr>
              <a:t>kémiai anyagok, fizikai tényezők, mikroorganizmusok, ill. radioaktív ágensek </a:t>
            </a:r>
          </a:p>
          <a:p>
            <a:pPr lvl="1"/>
            <a:r>
              <a:rPr lang="hu-HU" sz="1800" dirty="0">
                <a:cs typeface="Arial" panose="020B0604020202020204" pitchFamily="34" charset="0"/>
              </a:rPr>
              <a:t>víz </a:t>
            </a:r>
            <a:r>
              <a:rPr lang="hu-HU" sz="1800" b="1" dirty="0">
                <a:cs typeface="Arial" panose="020B0604020202020204" pitchFamily="34" charset="0"/>
              </a:rPr>
              <a:t>természetes összetételére </a:t>
            </a:r>
            <a:r>
              <a:rPr lang="hu-HU" sz="1800" dirty="0">
                <a:cs typeface="Arial" panose="020B0604020202020204" pitchFamily="34" charset="0"/>
              </a:rPr>
              <a:t>vonatkozó jellemzők valamint az </a:t>
            </a:r>
            <a:r>
              <a:rPr lang="hu-HU" sz="1800" b="1" dirty="0">
                <a:cs typeface="Arial" panose="020B0604020202020204" pitchFamily="34" charset="0"/>
              </a:rPr>
              <a:t>üzemeltetéssel összefüggő</a:t>
            </a:r>
            <a:r>
              <a:rPr lang="hu-HU" sz="1800" dirty="0">
                <a:cs typeface="Arial" panose="020B0604020202020204" pitchFamily="34" charset="0"/>
              </a:rPr>
              <a:t> paraméterek </a:t>
            </a:r>
          </a:p>
          <a:p>
            <a:pPr lvl="1"/>
            <a:r>
              <a:rPr lang="hu-HU" sz="1800" b="1" dirty="0">
                <a:cs typeface="Arial" panose="020B0604020202020204" pitchFamily="34" charset="0"/>
              </a:rPr>
              <a:t>indikátor szerep </a:t>
            </a:r>
            <a:r>
              <a:rPr lang="hu-HU" sz="1400" dirty="0">
                <a:cs typeface="Arial" panose="020B0604020202020204" pitchFamily="34" charset="0"/>
              </a:rPr>
              <a:t>(technológiai hiba, hálózati probléma, stb.)</a:t>
            </a:r>
          </a:p>
          <a:p>
            <a:pPr lvl="1"/>
            <a:r>
              <a:rPr lang="hu-HU" sz="1800" b="1" dirty="0">
                <a:cs typeface="Arial" panose="020B0604020202020204" pitchFamily="34" charset="0"/>
              </a:rPr>
              <a:t>másodlagos vízminőség romlás</a:t>
            </a:r>
          </a:p>
          <a:p>
            <a:pPr lvl="1"/>
            <a:r>
              <a:rPr lang="hu-HU" sz="1800" dirty="0">
                <a:cs typeface="Arial" panose="020B0604020202020204" pitchFamily="34" charset="0"/>
              </a:rPr>
              <a:t>beavatkozás mérlegelése</a:t>
            </a:r>
          </a:p>
          <a:p>
            <a:pPr>
              <a:buNone/>
            </a:pPr>
            <a:r>
              <a:rPr lang="hu-HU" sz="2000" b="1" dirty="0" smtClean="0">
                <a:cs typeface="Arial" panose="020B0604020202020204" pitchFamily="34" charset="0"/>
              </a:rPr>
              <a:t>4. tábla</a:t>
            </a:r>
            <a:endParaRPr lang="hu-HU" sz="2000" b="1" dirty="0">
              <a:cs typeface="Arial" panose="020B0604020202020204" pitchFamily="34" charset="0"/>
            </a:endParaRPr>
          </a:p>
          <a:p>
            <a:pPr lvl="1"/>
            <a:r>
              <a:rPr lang="hu-HU" sz="1800" dirty="0">
                <a:cs typeface="Arial" panose="020B0604020202020204" pitchFamily="34" charset="0"/>
              </a:rPr>
              <a:t>mikroszkópos biológiai vizsgálattal kimutatható tényezők parametrikus értékeit </a:t>
            </a:r>
            <a:r>
              <a:rPr lang="hu-HU" sz="1800" dirty="0" smtClean="0">
                <a:cs typeface="Arial" panose="020B0604020202020204" pitchFamily="34" charset="0"/>
              </a:rPr>
              <a:t>tartalmazza</a:t>
            </a:r>
          </a:p>
          <a:p>
            <a:pPr>
              <a:buNone/>
            </a:pPr>
            <a:r>
              <a:rPr lang="hu-HU" sz="2000" b="1" dirty="0" smtClean="0">
                <a:cs typeface="Arial" panose="020B0604020202020204" pitchFamily="34" charset="0"/>
              </a:rPr>
              <a:t>5. </a:t>
            </a:r>
            <a:r>
              <a:rPr lang="hu-HU" sz="2000" b="1" dirty="0">
                <a:cs typeface="Arial" panose="020B0604020202020204" pitchFamily="34" charset="0"/>
              </a:rPr>
              <a:t>tábla</a:t>
            </a:r>
          </a:p>
          <a:p>
            <a:pPr lvl="1"/>
            <a:r>
              <a:rPr lang="hu-HU" sz="1800" dirty="0" smtClean="0">
                <a:cs typeface="Arial" panose="020B0604020202020204" pitchFamily="34" charset="0"/>
              </a:rPr>
              <a:t>házi </a:t>
            </a:r>
            <a:r>
              <a:rPr lang="hu-HU" sz="1800" dirty="0">
                <a:cs typeface="Arial" panose="020B0604020202020204" pitchFamily="34" charset="0"/>
              </a:rPr>
              <a:t>vízelosztó rendszer kockázatértékelésének szempontjából releváns vízminőségi </a:t>
            </a:r>
            <a:r>
              <a:rPr lang="hu-HU" sz="1800" dirty="0" smtClean="0">
                <a:cs typeface="Arial" panose="020B0604020202020204" pitchFamily="34" charset="0"/>
              </a:rPr>
              <a:t>jellemző </a:t>
            </a:r>
            <a:r>
              <a:rPr lang="hu-HU" sz="1400" dirty="0" smtClean="0">
                <a:cs typeface="Arial" panose="020B0604020202020204" pitchFamily="34" charset="0"/>
              </a:rPr>
              <a:t>(ólom, célérték 5 µg/l)</a:t>
            </a:r>
            <a:endParaRPr lang="hu-H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6172" y="563486"/>
            <a:ext cx="91440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cs typeface="Arial" panose="020B0604020202020204" pitchFamily="34" charset="0"/>
              </a:rPr>
              <a:t>1,2-diklór-etán</a:t>
            </a: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2. </a:t>
            </a:r>
            <a:r>
              <a:rPr lang="hu-HU" sz="2000" dirty="0">
                <a:cs typeface="Arial" panose="020B0604020202020204" pitchFamily="34" charset="0"/>
              </a:rPr>
              <a:t>tábla, határérték: 3,0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Antropogén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Vízbázis/kút szennyeződésre utal a megjelenése</a:t>
            </a:r>
          </a:p>
          <a:p>
            <a:pPr marL="0" indent="0">
              <a:buNone/>
            </a:pPr>
            <a:r>
              <a:rPr lang="hu-HU" sz="2000" b="1" dirty="0">
                <a:cs typeface="Arial" panose="020B0604020202020204" pitchFamily="34" charset="0"/>
              </a:rPr>
              <a:t>Cisz-1,2-diklór-etilén</a:t>
            </a: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2. </a:t>
            </a:r>
            <a:r>
              <a:rPr lang="hu-HU" sz="2000" dirty="0">
                <a:cs typeface="Arial" panose="020B0604020202020204" pitchFamily="34" charset="0"/>
              </a:rPr>
              <a:t>tábla, határérték: 50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Antropogén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Vízbázis/kút szennyezettségre utal a megjelenése</a:t>
            </a:r>
          </a:p>
          <a:p>
            <a:pPr marL="0" indent="0">
              <a:buNone/>
            </a:pPr>
            <a:r>
              <a:rPr lang="hu-HU" sz="2000" b="1" dirty="0" err="1">
                <a:cs typeface="Arial" panose="020B0604020202020204" pitchFamily="34" charset="0"/>
              </a:rPr>
              <a:t>Tetraklór-</a:t>
            </a:r>
            <a:r>
              <a:rPr lang="hu-HU" sz="2000" b="1" dirty="0">
                <a:cs typeface="Arial" panose="020B0604020202020204" pitchFamily="34" charset="0"/>
              </a:rPr>
              <a:t> és </a:t>
            </a:r>
            <a:r>
              <a:rPr lang="hu-HU" sz="2000" b="1" dirty="0" err="1">
                <a:cs typeface="Arial" panose="020B0604020202020204" pitchFamily="34" charset="0"/>
              </a:rPr>
              <a:t>triklór-etilén</a:t>
            </a:r>
            <a:endParaRPr lang="hu-HU" sz="2000" b="1" dirty="0">
              <a:cs typeface="Arial" panose="020B0604020202020204" pitchFamily="34" charset="0"/>
            </a:endParaRP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2. </a:t>
            </a:r>
            <a:r>
              <a:rPr lang="hu-HU" sz="2000" dirty="0">
                <a:cs typeface="Arial" panose="020B0604020202020204" pitchFamily="34" charset="0"/>
              </a:rPr>
              <a:t>tábla, határérték összesen: 10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Antropogén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Oldószer (zsíroldó)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Vízbázis/kút szennyezettségre utal, </a:t>
            </a:r>
            <a:br>
              <a:rPr lang="hu-HU" sz="2000" dirty="0">
                <a:cs typeface="Arial" panose="020B0604020202020204" pitchFamily="34" charset="0"/>
              </a:rPr>
            </a:br>
            <a:r>
              <a:rPr lang="hu-HU" sz="2000" dirty="0">
                <a:cs typeface="Arial" panose="020B0604020202020204" pitchFamily="34" charset="0"/>
              </a:rPr>
              <a:t>de hálózati beavatkozás során is megjelenhet</a:t>
            </a:r>
          </a:p>
          <a:p>
            <a:pPr lvl="1"/>
            <a:endParaRPr lang="hu-HU" sz="2200" dirty="0">
              <a:cs typeface="Arial" panose="020B0604020202020204" pitchFamily="34" charset="0"/>
            </a:endParaRPr>
          </a:p>
        </p:txBody>
      </p:sp>
      <p:sp>
        <p:nvSpPr>
          <p:cNvPr id="4" name="Jobb oldali kapcsos zárójel 3"/>
          <p:cNvSpPr/>
          <p:nvPr/>
        </p:nvSpPr>
        <p:spPr>
          <a:xfrm>
            <a:off x="7452388" y="729814"/>
            <a:ext cx="648072" cy="53285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15847" y="2886278"/>
            <a:ext cx="262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Megjelenésük esetén </a:t>
            </a:r>
            <a:r>
              <a:rPr 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vinil-klorid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vizsgálat is indokolt</a:t>
            </a:r>
          </a:p>
        </p:txBody>
      </p:sp>
    </p:spTree>
    <p:extLst>
      <p:ext uri="{BB962C8B-B14F-4D97-AF65-F5344CB8AC3E}">
        <p14:creationId xmlns:p14="http://schemas.microsoft.com/office/powerpoint/2010/main" val="30634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6171" y="551755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>
                <a:cs typeface="Arial" panose="020B0604020202020204" pitchFamily="34" charset="0"/>
              </a:rPr>
              <a:t>Benz(a)pirén (PAH)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2. </a:t>
            </a:r>
            <a:r>
              <a:rPr lang="hu-HU" sz="2200" dirty="0">
                <a:cs typeface="Arial" panose="020B0604020202020204" pitchFamily="34" charset="0"/>
              </a:rPr>
              <a:t>tábla, határérték: 0,010 </a:t>
            </a:r>
            <a:r>
              <a:rPr lang="el-GR" sz="2200" dirty="0">
                <a:cs typeface="Arial" panose="020B0604020202020204" pitchFamily="34" charset="0"/>
              </a:rPr>
              <a:t>μ</a:t>
            </a:r>
            <a:r>
              <a:rPr lang="hu-HU" sz="22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Karcinogén</a:t>
            </a:r>
          </a:p>
          <a:p>
            <a:pPr marL="0" indent="0">
              <a:buNone/>
            </a:pPr>
            <a:endParaRPr lang="hu-HU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b="1" dirty="0">
                <a:cs typeface="Arial" panose="020B0604020202020204" pitchFamily="34" charset="0"/>
              </a:rPr>
              <a:t>Policiklusos aromás szénhidrogének (PAH)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2. </a:t>
            </a:r>
            <a:r>
              <a:rPr lang="hu-HU" sz="2200" dirty="0">
                <a:cs typeface="Arial" panose="020B0604020202020204" pitchFamily="34" charset="0"/>
              </a:rPr>
              <a:t>tábla, határérték: 0,10 </a:t>
            </a:r>
            <a:r>
              <a:rPr lang="el-GR" sz="2200" dirty="0">
                <a:cs typeface="Arial" panose="020B0604020202020204" pitchFamily="34" charset="0"/>
              </a:rPr>
              <a:t>μ</a:t>
            </a:r>
            <a:r>
              <a:rPr lang="hu-HU" sz="22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Természetes és </a:t>
            </a:r>
            <a:r>
              <a:rPr lang="hu-HU" sz="2200" b="1" dirty="0">
                <a:cs typeface="Arial" panose="020B0604020202020204" pitchFamily="34" charset="0"/>
              </a:rPr>
              <a:t>antropogén</a:t>
            </a:r>
            <a:r>
              <a:rPr lang="hu-HU" sz="2200" dirty="0">
                <a:cs typeface="Arial" panose="020B0604020202020204" pitchFamily="34" charset="0"/>
              </a:rPr>
              <a:t> eredet is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Nevesített vegyületek</a:t>
            </a:r>
          </a:p>
          <a:p>
            <a:pPr lvl="2"/>
            <a:r>
              <a:rPr lang="hu-HU" sz="2200" dirty="0" err="1">
                <a:cs typeface="Arial" panose="020B0604020202020204" pitchFamily="34" charset="0"/>
              </a:rPr>
              <a:t>benz</a:t>
            </a:r>
            <a:r>
              <a:rPr lang="hu-HU" sz="2200" dirty="0">
                <a:cs typeface="Arial" panose="020B0604020202020204" pitchFamily="34" charset="0"/>
              </a:rPr>
              <a:t>(b)</a:t>
            </a:r>
            <a:r>
              <a:rPr lang="hu-HU" sz="2200" dirty="0" err="1">
                <a:cs typeface="Arial" panose="020B0604020202020204" pitchFamily="34" charset="0"/>
              </a:rPr>
              <a:t>fluorantén</a:t>
            </a:r>
            <a:endParaRPr lang="hu-HU" sz="2200" dirty="0">
              <a:cs typeface="Arial" panose="020B0604020202020204" pitchFamily="34" charset="0"/>
            </a:endParaRPr>
          </a:p>
          <a:p>
            <a:pPr lvl="2"/>
            <a:r>
              <a:rPr lang="hu-HU" sz="2200" dirty="0" err="1">
                <a:cs typeface="Arial" panose="020B0604020202020204" pitchFamily="34" charset="0"/>
              </a:rPr>
              <a:t>benz</a:t>
            </a:r>
            <a:r>
              <a:rPr lang="hu-HU" sz="2200" dirty="0">
                <a:cs typeface="Arial" panose="020B0604020202020204" pitchFamily="34" charset="0"/>
              </a:rPr>
              <a:t>(k)</a:t>
            </a:r>
            <a:r>
              <a:rPr lang="hu-HU" sz="2200" dirty="0" err="1">
                <a:cs typeface="Arial" panose="020B0604020202020204" pitchFamily="34" charset="0"/>
              </a:rPr>
              <a:t>fluorantén</a:t>
            </a:r>
            <a:endParaRPr lang="hu-HU" sz="2200" dirty="0">
              <a:cs typeface="Arial" panose="020B0604020202020204" pitchFamily="34" charset="0"/>
            </a:endParaRPr>
          </a:p>
          <a:p>
            <a:pPr lvl="2"/>
            <a:r>
              <a:rPr lang="hu-HU" sz="2200" dirty="0" err="1">
                <a:cs typeface="Arial" panose="020B0604020202020204" pitchFamily="34" charset="0"/>
              </a:rPr>
              <a:t>benz</a:t>
            </a:r>
            <a:r>
              <a:rPr lang="hu-HU" sz="2200" dirty="0">
                <a:cs typeface="Arial" panose="020B0604020202020204" pitchFamily="34" charset="0"/>
              </a:rPr>
              <a:t>(</a:t>
            </a:r>
            <a:r>
              <a:rPr lang="hu-HU" sz="2200" dirty="0" err="1">
                <a:cs typeface="Arial" panose="020B0604020202020204" pitchFamily="34" charset="0"/>
              </a:rPr>
              <a:t>ghi</a:t>
            </a:r>
            <a:r>
              <a:rPr lang="hu-HU" sz="2200" dirty="0">
                <a:cs typeface="Arial" panose="020B0604020202020204" pitchFamily="34" charset="0"/>
              </a:rPr>
              <a:t>)</a:t>
            </a:r>
            <a:r>
              <a:rPr lang="hu-HU" sz="2200" dirty="0" err="1">
                <a:cs typeface="Arial" panose="020B0604020202020204" pitchFamily="34" charset="0"/>
              </a:rPr>
              <a:t>perilén</a:t>
            </a:r>
            <a:endParaRPr lang="hu-HU" sz="2200" dirty="0">
              <a:cs typeface="Arial" panose="020B0604020202020204" pitchFamily="34" charset="0"/>
            </a:endParaRPr>
          </a:p>
          <a:p>
            <a:pPr lvl="2"/>
            <a:r>
              <a:rPr lang="hu-HU" sz="2200" dirty="0" err="1">
                <a:cs typeface="Arial" panose="020B0604020202020204" pitchFamily="34" charset="0"/>
              </a:rPr>
              <a:t>indeno</a:t>
            </a:r>
            <a:r>
              <a:rPr lang="hu-HU" sz="2200" dirty="0">
                <a:cs typeface="Arial" panose="020B0604020202020204" pitchFamily="34" charset="0"/>
              </a:rPr>
              <a:t>(1,2,3-cd)pirén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Vízbázis/kút szennyeződése, </a:t>
            </a:r>
            <a:br>
              <a:rPr lang="hu-HU" sz="2200" dirty="0">
                <a:cs typeface="Arial" panose="020B0604020202020204" pitchFamily="34" charset="0"/>
              </a:rPr>
            </a:br>
            <a:r>
              <a:rPr lang="hu-HU" sz="2200" dirty="0">
                <a:cs typeface="Arial" panose="020B0604020202020204" pitchFamily="34" charset="0"/>
              </a:rPr>
              <a:t>szerkezeti anyagból történő kioldódás</a:t>
            </a:r>
          </a:p>
          <a:p>
            <a:pPr lvl="1"/>
            <a:endParaRPr lang="hu-HU" sz="2000" dirty="0"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35761" y="6304002"/>
            <a:ext cx="67616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00" dirty="0">
                <a:latin typeface="Arial" panose="020B0604020202020204" pitchFamily="34" charset="0"/>
                <a:cs typeface="Arial" panose="020B0604020202020204" pitchFamily="34" charset="0"/>
              </a:rPr>
              <a:t>https://www.sigmaaldrich.com/catalog/product/sigma/b1760?lang=hu&amp;region=HU</a:t>
            </a:r>
          </a:p>
          <a:p>
            <a:pPr algn="ctr"/>
            <a:r>
              <a:rPr lang="hu-HU" sz="1000" dirty="0">
                <a:latin typeface="Arial" panose="020B0604020202020204" pitchFamily="34" charset="0"/>
                <a:cs typeface="Arial" panose="020B0604020202020204" pitchFamily="34" charset="0"/>
              </a:rPr>
              <a:t>https://en.wikipedia.org/wiki/Benzo(k)fluoranthene</a:t>
            </a:r>
          </a:p>
          <a:p>
            <a:pPr algn="ctr"/>
            <a:r>
              <a:rPr lang="hu-HU" sz="1000" dirty="0">
                <a:latin typeface="Arial" panose="020B0604020202020204" pitchFamily="34" charset="0"/>
                <a:cs typeface="Arial" panose="020B0604020202020204" pitchFamily="34" charset="0"/>
              </a:rPr>
              <a:t>https://de.wikipedia.org/wiki/Indeno(1,2,3-cd)pyren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608" y="654287"/>
            <a:ext cx="1913668" cy="11628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76" y="2848614"/>
            <a:ext cx="1800200" cy="989752"/>
          </a:xfrm>
          <a:prstGeom prst="rect">
            <a:avLst/>
          </a:prstGeom>
        </p:spPr>
      </p:pic>
      <p:cxnSp>
        <p:nvCxnSpPr>
          <p:cNvPr id="8" name="Egyenes összekötő nyíllal 7"/>
          <p:cNvCxnSpPr>
            <a:endCxn id="5" idx="1"/>
          </p:cNvCxnSpPr>
          <p:nvPr/>
        </p:nvCxnSpPr>
        <p:spPr>
          <a:xfrm>
            <a:off x="5508171" y="1156996"/>
            <a:ext cx="3874437" cy="78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endCxn id="6" idx="1"/>
          </p:cNvCxnSpPr>
          <p:nvPr/>
        </p:nvCxnSpPr>
        <p:spPr>
          <a:xfrm flipV="1">
            <a:off x="4301412" y="3343490"/>
            <a:ext cx="5194664" cy="820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76" y="4327387"/>
            <a:ext cx="1862225" cy="1179409"/>
          </a:xfrm>
          <a:prstGeom prst="rect">
            <a:avLst/>
          </a:prstGeom>
        </p:spPr>
      </p:pic>
      <p:cxnSp>
        <p:nvCxnSpPr>
          <p:cNvPr id="15" name="Egyenes összekötő nyíllal 14"/>
          <p:cNvCxnSpPr>
            <a:endCxn id="13" idx="1"/>
          </p:cNvCxnSpPr>
          <p:nvPr/>
        </p:nvCxnSpPr>
        <p:spPr>
          <a:xfrm>
            <a:off x="4702629" y="4869874"/>
            <a:ext cx="4793447" cy="47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6253" y="291682"/>
            <a:ext cx="91440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cs typeface="Arial" panose="020B0604020202020204" pitchFamily="34" charset="0"/>
              </a:rPr>
              <a:t>Cianid</a:t>
            </a: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2. </a:t>
            </a:r>
            <a:r>
              <a:rPr lang="hu-HU" sz="2000" dirty="0">
                <a:cs typeface="Arial" panose="020B0604020202020204" pitchFamily="34" charset="0"/>
              </a:rPr>
              <a:t>tábla, határérték: 50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 Elsősorban </a:t>
            </a:r>
            <a:r>
              <a:rPr lang="hu-HU" sz="2000" b="1" dirty="0">
                <a:cs typeface="Arial" panose="020B0604020202020204" pitchFamily="34" charset="0"/>
              </a:rPr>
              <a:t>antropogén </a:t>
            </a:r>
            <a:r>
              <a:rPr lang="hu-HU" sz="2000" dirty="0">
                <a:cs typeface="Arial" panose="020B0604020202020204" pitchFamily="34" charset="0"/>
              </a:rPr>
              <a:t>eredet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A vízbázis elszennyeződésére utal</a:t>
            </a:r>
          </a:p>
          <a:p>
            <a:pPr marL="0" indent="0">
              <a:buNone/>
            </a:pPr>
            <a:r>
              <a:rPr lang="hu-HU" sz="2000" b="1" dirty="0">
                <a:cs typeface="Arial" panose="020B0604020202020204" pitchFamily="34" charset="0"/>
              </a:rPr>
              <a:t>Benzol</a:t>
            </a: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2. </a:t>
            </a:r>
            <a:r>
              <a:rPr lang="hu-HU" sz="2000" dirty="0">
                <a:cs typeface="Arial" panose="020B0604020202020204" pitchFamily="34" charset="0"/>
              </a:rPr>
              <a:t>tábla, határérték: 1,0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Természetes és </a:t>
            </a:r>
            <a:r>
              <a:rPr lang="hu-HU" sz="2000" b="1" dirty="0">
                <a:cs typeface="Arial" panose="020B0604020202020204" pitchFamily="34" charset="0"/>
              </a:rPr>
              <a:t>antropogén </a:t>
            </a:r>
            <a:r>
              <a:rPr lang="hu-HU" sz="2000" dirty="0">
                <a:cs typeface="Arial" panose="020B0604020202020204" pitchFamily="34" charset="0"/>
              </a:rPr>
              <a:t>eredet is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Karcinogén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Nagy mennyiségben használják a vegyiparban</a:t>
            </a:r>
          </a:p>
          <a:p>
            <a:pPr marL="0" indent="0">
              <a:buNone/>
            </a:pPr>
            <a:r>
              <a:rPr lang="hu-HU" sz="2000" b="1" dirty="0" err="1">
                <a:cs typeface="Arial" panose="020B0604020202020204" pitchFamily="34" charset="0"/>
              </a:rPr>
              <a:t>Peszticidek</a:t>
            </a:r>
            <a:endParaRPr lang="hu-HU" sz="2000" b="1" dirty="0">
              <a:cs typeface="Arial" panose="020B0604020202020204" pitchFamily="34" charset="0"/>
            </a:endParaRP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2. </a:t>
            </a:r>
            <a:r>
              <a:rPr lang="hu-HU" sz="2000" dirty="0">
                <a:cs typeface="Arial" panose="020B0604020202020204" pitchFamily="34" charset="0"/>
              </a:rPr>
              <a:t>tábla, határérték: 0,10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>
                <a:cs typeface="Arial" panose="020B0604020202020204" pitchFamily="34" charset="0"/>
              </a:rPr>
              <a:t>g/l, összes peszticid: 0,50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„Irtószerek”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Hatóanyagok és </a:t>
            </a:r>
            <a:r>
              <a:rPr lang="hu-HU" sz="2000" dirty="0" err="1">
                <a:cs typeface="Arial" panose="020B0604020202020204" pitchFamily="34" charset="0"/>
              </a:rPr>
              <a:t>metabolitjaik</a:t>
            </a:r>
            <a:endParaRPr lang="hu-HU" sz="2000" dirty="0">
              <a:cs typeface="Arial" panose="020B0604020202020204" pitchFamily="34" charset="0"/>
            </a:endParaRP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2018: 18 </a:t>
            </a:r>
            <a:r>
              <a:rPr lang="hu-HU" sz="2000" dirty="0" smtClean="0">
                <a:cs typeface="Arial" panose="020B0604020202020204" pitchFamily="34" charset="0"/>
              </a:rPr>
              <a:t>db; </a:t>
            </a:r>
            <a:r>
              <a:rPr lang="hu-HU" sz="2000" dirty="0">
                <a:cs typeface="Arial" panose="020B0604020202020204" pitchFamily="34" charset="0"/>
              </a:rPr>
              <a:t>2019: 26 </a:t>
            </a:r>
            <a:r>
              <a:rPr lang="hu-HU" sz="2000" dirty="0" smtClean="0">
                <a:cs typeface="Arial" panose="020B0604020202020204" pitchFamily="34" charset="0"/>
              </a:rPr>
              <a:t>db; 2023</a:t>
            </a:r>
            <a:r>
              <a:rPr lang="hu-HU" sz="2000" dirty="0">
                <a:cs typeface="Arial" panose="020B0604020202020204" pitchFamily="34" charset="0"/>
              </a:rPr>
              <a:t>: 31 </a:t>
            </a:r>
            <a:r>
              <a:rPr lang="hu-HU" sz="2000" dirty="0" smtClean="0">
                <a:cs typeface="Arial" panose="020B0604020202020204" pitchFamily="34" charset="0"/>
              </a:rPr>
              <a:t>db</a:t>
            </a:r>
            <a:endParaRPr lang="hu-HU" sz="2000" dirty="0">
              <a:cs typeface="Arial" panose="020B0604020202020204" pitchFamily="34" charset="0"/>
            </a:endParaRP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Antropogén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Vízbázis elszennyeződése</a:t>
            </a:r>
          </a:p>
          <a:p>
            <a:pPr lvl="1"/>
            <a:endParaRPr lang="hu-HU" sz="1600" dirty="0"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267984" y="6611780"/>
            <a:ext cx="26164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http://enfo.agt.bme.hu/drupal/node/4803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31" y="1966528"/>
            <a:ext cx="1521822" cy="16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1" y="1213292"/>
            <a:ext cx="5459996" cy="3504549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6253" y="291682"/>
            <a:ext cx="91440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/>
              <a:t>PFA vegyületek összege (per- és </a:t>
            </a:r>
            <a:r>
              <a:rPr lang="hu-HU" sz="2000" b="1" dirty="0" err="1"/>
              <a:t>polifluorozott</a:t>
            </a:r>
            <a:r>
              <a:rPr lang="hu-HU" sz="2000" b="1" dirty="0"/>
              <a:t> </a:t>
            </a:r>
            <a:r>
              <a:rPr lang="hu-HU" sz="2000" b="1" dirty="0" err="1"/>
              <a:t>alkil</a:t>
            </a:r>
            <a:r>
              <a:rPr lang="hu-HU" sz="2000" b="1" dirty="0"/>
              <a:t> </a:t>
            </a:r>
            <a:r>
              <a:rPr lang="hu-HU" sz="2000" b="1" dirty="0" smtClean="0"/>
              <a:t>vegyületek)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2. tábla, határérték: </a:t>
            </a:r>
            <a:r>
              <a:rPr lang="hu-HU" sz="2000" dirty="0" smtClean="0">
                <a:cs typeface="Arial" panose="020B0604020202020204" pitchFamily="34" charset="0"/>
              </a:rPr>
              <a:t>0,10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 smtClean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/>
              <a:t>2026. január 12-től</a:t>
            </a:r>
            <a:endParaRPr lang="hu-HU" sz="2000" dirty="0">
              <a:cs typeface="Arial" panose="020B0604020202020204" pitchFamily="34" charset="0"/>
            </a:endParaRP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Antropogén</a:t>
            </a:r>
            <a:r>
              <a:rPr lang="hu-HU" sz="2000" b="1" dirty="0" smtClean="0">
                <a:cs typeface="Arial" panose="020B0604020202020204" pitchFamily="34" charset="0"/>
              </a:rPr>
              <a:t> </a:t>
            </a:r>
            <a:r>
              <a:rPr lang="hu-HU" sz="2000" dirty="0" smtClean="0">
                <a:cs typeface="Arial" panose="020B0604020202020204" pitchFamily="34" charset="0"/>
              </a:rPr>
              <a:t>eredet</a:t>
            </a: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20 nevesített vegyület</a:t>
            </a: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A </a:t>
            </a:r>
            <a:r>
              <a:rPr lang="hu-HU" sz="2000" dirty="0">
                <a:cs typeface="Arial" panose="020B0604020202020204" pitchFamily="34" charset="0"/>
              </a:rPr>
              <a:t>vízbázis elszennyeződésére utal</a:t>
            </a:r>
          </a:p>
          <a:p>
            <a:pPr marL="0" indent="0">
              <a:buNone/>
            </a:pPr>
            <a:r>
              <a:rPr lang="hu-HU" sz="2000" b="1" dirty="0" err="1" smtClean="0">
                <a:cs typeface="Arial" panose="020B0604020202020204" pitchFamily="34" charset="0"/>
              </a:rPr>
              <a:t>Biszfenol</a:t>
            </a:r>
            <a:r>
              <a:rPr lang="hu-HU" sz="2000" b="1" dirty="0" smtClean="0">
                <a:cs typeface="Arial" panose="020B0604020202020204" pitchFamily="34" charset="0"/>
              </a:rPr>
              <a:t>-A</a:t>
            </a:r>
            <a:endParaRPr lang="hu-HU" sz="2000" b="1" dirty="0">
              <a:cs typeface="Arial" panose="020B0604020202020204" pitchFamily="34" charset="0"/>
            </a:endParaRP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2. </a:t>
            </a:r>
            <a:r>
              <a:rPr lang="hu-HU" sz="2000" dirty="0">
                <a:cs typeface="Arial" panose="020B0604020202020204" pitchFamily="34" charset="0"/>
              </a:rPr>
              <a:t>tábla, határérték: </a:t>
            </a:r>
            <a:r>
              <a:rPr lang="hu-HU" sz="2000" dirty="0" smtClean="0">
                <a:cs typeface="Arial" panose="020B0604020202020204" pitchFamily="34" charset="0"/>
              </a:rPr>
              <a:t>2,5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 smtClean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/>
              <a:t>2026. január 12-től</a:t>
            </a:r>
            <a:endParaRPr lang="hu-HU" sz="2000" dirty="0">
              <a:cs typeface="Arial" panose="020B0604020202020204" pitchFamily="34" charset="0"/>
            </a:endParaRP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Antropogén</a:t>
            </a:r>
            <a:endParaRPr lang="hu-HU" sz="2000" dirty="0">
              <a:cs typeface="Arial" panose="020B0604020202020204" pitchFamily="34" charset="0"/>
            </a:endParaRP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Hormonháztartást zavaró anyag</a:t>
            </a:r>
            <a:endParaRPr lang="hu-H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b="1" dirty="0">
                <a:cs typeface="Arial" panose="020B0604020202020204" pitchFamily="34" charset="0"/>
              </a:rPr>
              <a:t>Urán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2. tábla, határérték: 30 </a:t>
            </a:r>
            <a:r>
              <a:rPr lang="el-GR" sz="2000" dirty="0">
                <a:cs typeface="Arial" panose="020B0604020202020204" pitchFamily="34" charset="0"/>
              </a:rPr>
              <a:t>μ</a:t>
            </a:r>
            <a:r>
              <a:rPr lang="hu-HU" sz="20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000" dirty="0"/>
              <a:t>2026. január 12-től</a:t>
            </a:r>
            <a:endParaRPr lang="hu-HU" sz="2000" dirty="0">
              <a:cs typeface="Arial" panose="020B0604020202020204" pitchFamily="34" charset="0"/>
            </a:endParaRP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Természetes eredet, de antropogén is lehet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Kémiai toxicitás - vesekárosító</a:t>
            </a:r>
          </a:p>
          <a:p>
            <a:pPr lvl="1"/>
            <a:endParaRPr lang="hu-HU" sz="1600" dirty="0"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267984" y="6611780"/>
            <a:ext cx="26164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http://enfo.agt.bme.hu/drupal/node/4803</a:t>
            </a:r>
          </a:p>
        </p:txBody>
      </p:sp>
    </p:spTree>
    <p:extLst>
      <p:ext uri="{BB962C8B-B14F-4D97-AF65-F5344CB8AC3E}">
        <p14:creationId xmlns:p14="http://schemas.microsoft.com/office/powerpoint/2010/main" val="22723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Fertőtlenítéssel összefüggő kémiai paraméterek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8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2739" y="483568"/>
            <a:ext cx="9144000" cy="57894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200" b="1" dirty="0" err="1">
                <a:cs typeface="Arial" panose="020B0604020202020204" pitchFamily="34" charset="0"/>
              </a:rPr>
              <a:t>Bromát</a:t>
            </a:r>
            <a:endParaRPr lang="hu-HU" sz="2200" b="1" dirty="0">
              <a:cs typeface="Arial" panose="020B0604020202020204" pitchFamily="34" charset="0"/>
            </a:endParaRP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2. </a:t>
            </a:r>
            <a:r>
              <a:rPr lang="hu-HU" sz="2200" dirty="0">
                <a:cs typeface="Arial" panose="020B0604020202020204" pitchFamily="34" charset="0"/>
              </a:rPr>
              <a:t>tábla, határérték: 10 </a:t>
            </a:r>
            <a:r>
              <a:rPr lang="el-GR" sz="2200" dirty="0">
                <a:cs typeface="Arial" panose="020B0604020202020204" pitchFamily="34" charset="0"/>
              </a:rPr>
              <a:t>μ</a:t>
            </a:r>
            <a:r>
              <a:rPr lang="hu-HU" sz="22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Ózonos fertőtlenítés esetén kell mérni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Bromid ionból képződhet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Lehetséges rákkeltő, mutagén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HÉ feletti jelenléte technológiai problémára utal</a:t>
            </a:r>
          </a:p>
          <a:p>
            <a:pPr marL="0" indent="0">
              <a:buNone/>
            </a:pPr>
            <a:r>
              <a:rPr lang="hu-HU" sz="2200" b="1" dirty="0" err="1">
                <a:cs typeface="Arial" panose="020B0604020202020204" pitchFamily="34" charset="0"/>
              </a:rPr>
              <a:t>Klorit</a:t>
            </a:r>
            <a:endParaRPr lang="hu-HU" sz="2200" b="1" dirty="0">
              <a:cs typeface="Arial" panose="020B0604020202020204" pitchFamily="34" charset="0"/>
            </a:endParaRP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2. </a:t>
            </a:r>
            <a:r>
              <a:rPr lang="hu-HU" sz="2200" dirty="0">
                <a:cs typeface="Arial" panose="020B0604020202020204" pitchFamily="34" charset="0"/>
              </a:rPr>
              <a:t>tábla, határérték: </a:t>
            </a:r>
            <a:r>
              <a:rPr lang="hu-HU" sz="2200" dirty="0" smtClean="0">
                <a:cs typeface="Arial" panose="020B0604020202020204" pitchFamily="34" charset="0"/>
              </a:rPr>
              <a:t>0,25 mg/l </a:t>
            </a:r>
            <a:r>
              <a:rPr lang="hu-HU" sz="1700" dirty="0" smtClean="0">
                <a:cs typeface="Arial" panose="020B0604020202020204" pitchFamily="34" charset="0"/>
              </a:rPr>
              <a:t>(időszakosan 0,70 mg/l)</a:t>
            </a:r>
            <a:endParaRPr lang="hu-HU" sz="1700" dirty="0">
              <a:cs typeface="Arial" panose="020B0604020202020204" pitchFamily="34" charset="0"/>
            </a:endParaRPr>
          </a:p>
          <a:p>
            <a:pPr lvl="1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Klórdioxidos fertőtlenítés esetén elsősorban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HÉ feletti jelenléte technológiai problémára </a:t>
            </a:r>
            <a:r>
              <a:rPr lang="hu-HU" sz="2200" dirty="0" smtClean="0">
                <a:cs typeface="Arial" panose="020B0604020202020204" pitchFamily="34" charset="0"/>
              </a:rPr>
              <a:t>utal</a:t>
            </a:r>
          </a:p>
          <a:p>
            <a:pPr marL="0" indent="0">
              <a:buNone/>
            </a:pPr>
            <a:r>
              <a:rPr lang="hu-HU" sz="2200" b="1" dirty="0" smtClean="0">
                <a:cs typeface="Arial" panose="020B0604020202020204" pitchFamily="34" charset="0"/>
              </a:rPr>
              <a:t>Klorát</a:t>
            </a:r>
            <a:endParaRPr lang="hu-HU" sz="2200" b="1" dirty="0">
              <a:cs typeface="Arial" panose="020B0604020202020204" pitchFamily="34" charset="0"/>
            </a:endParaRP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2. tábla, határérték: 0,25 </a:t>
            </a:r>
            <a:r>
              <a:rPr lang="hu-HU" sz="2200" dirty="0" smtClean="0">
                <a:cs typeface="Arial" panose="020B0604020202020204" pitchFamily="34" charset="0"/>
              </a:rPr>
              <a:t>mg/l </a:t>
            </a:r>
            <a:r>
              <a:rPr lang="hu-HU" sz="1700" dirty="0">
                <a:cs typeface="Arial" panose="020B0604020202020204" pitchFamily="34" charset="0"/>
              </a:rPr>
              <a:t>(időszakosan 0,70 mg/l)</a:t>
            </a:r>
          </a:p>
          <a:p>
            <a:pPr lvl="1"/>
            <a:r>
              <a:rPr lang="hu-HU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Hipó</a:t>
            </a:r>
            <a:r>
              <a:rPr lang="hu-HU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/klórgáz fertőtlenítés/törésponti </a:t>
            </a:r>
            <a:r>
              <a:rPr lang="hu-HU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klórozás </a:t>
            </a:r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esetén elsősorban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HÉ feletti jelenléte technológiai problémára </a:t>
            </a:r>
            <a:r>
              <a:rPr lang="hu-HU" sz="2200" dirty="0" smtClean="0">
                <a:cs typeface="Arial" panose="020B0604020202020204" pitchFamily="34" charset="0"/>
              </a:rPr>
              <a:t>utal, de </a:t>
            </a:r>
            <a:r>
              <a:rPr lang="hu-HU" sz="2200" dirty="0" err="1" smtClean="0">
                <a:cs typeface="Arial" panose="020B0604020202020204" pitchFamily="34" charset="0"/>
              </a:rPr>
              <a:t>hipós</a:t>
            </a:r>
            <a:r>
              <a:rPr lang="hu-HU" sz="2200" dirty="0" smtClean="0">
                <a:cs typeface="Arial" panose="020B0604020202020204" pitchFamily="34" charset="0"/>
              </a:rPr>
              <a:t> törésponti klórozás önmagában is lehet probléma – klórgázra váltás</a:t>
            </a:r>
            <a:endParaRPr lang="hu-HU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b="1" dirty="0" smtClean="0">
                <a:cs typeface="Arial" panose="020B0604020202020204" pitchFamily="34" charset="0"/>
              </a:rPr>
              <a:t>Kötött </a:t>
            </a:r>
            <a:r>
              <a:rPr lang="hu-HU" sz="2200" b="1" dirty="0">
                <a:cs typeface="Arial" panose="020B0604020202020204" pitchFamily="34" charset="0"/>
              </a:rPr>
              <a:t>aktív klór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2. </a:t>
            </a:r>
            <a:r>
              <a:rPr lang="hu-HU" sz="2200" dirty="0">
                <a:cs typeface="Arial" panose="020B0604020202020204" pitchFamily="34" charset="0"/>
              </a:rPr>
              <a:t>tábla, határérték: 3,0 </a:t>
            </a:r>
            <a:r>
              <a:rPr lang="hu-HU" sz="2200" dirty="0" smtClean="0">
                <a:cs typeface="Arial" panose="020B0604020202020204" pitchFamily="34" charset="0"/>
              </a:rPr>
              <a:t>mg/l</a:t>
            </a:r>
          </a:p>
          <a:p>
            <a:pPr lvl="1"/>
            <a:r>
              <a:rPr lang="hu-HU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Klóralapú fertőtlenítés esetén</a:t>
            </a:r>
            <a:endParaRPr lang="hu-HU" sz="2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Optimális értékre kell beállítani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Ha a szokásosnál alacsonyabb, az is informatív </a:t>
            </a:r>
            <a:r>
              <a:rPr lang="hu-HU" sz="1700" dirty="0">
                <a:cs typeface="Arial" panose="020B0604020202020204" pitchFamily="34" charset="0"/>
              </a:rPr>
              <a:t>(szerves anyag növekedés, stb.)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Ha magasabb: technológiai probléma, stb.</a:t>
            </a:r>
          </a:p>
          <a:p>
            <a:pPr lvl="1"/>
            <a:endParaRPr lang="hu-H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48636"/>
            <a:ext cx="3419872" cy="213742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3284985"/>
            <a:ext cx="3409125" cy="193734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768" y="426018"/>
            <a:ext cx="8579296" cy="5124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Összes </a:t>
            </a:r>
            <a:r>
              <a:rPr lang="hu-HU" sz="2400" b="1" dirty="0" err="1">
                <a:cs typeface="Arial" panose="020B0604020202020204" pitchFamily="34" charset="0"/>
              </a:rPr>
              <a:t>trihalo-metán</a:t>
            </a:r>
            <a:r>
              <a:rPr lang="hu-HU" sz="2400" b="1" dirty="0">
                <a:cs typeface="Arial" panose="020B0604020202020204" pitchFamily="34" charset="0"/>
              </a:rPr>
              <a:t> (THM)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2. </a:t>
            </a:r>
            <a:r>
              <a:rPr lang="hu-HU" dirty="0">
                <a:cs typeface="Arial" panose="020B0604020202020204" pitchFamily="34" charset="0"/>
              </a:rPr>
              <a:t>tábla, határérték: 50 </a:t>
            </a:r>
            <a:r>
              <a:rPr lang="el-GR" dirty="0">
                <a:cs typeface="Arial" panose="020B0604020202020204" pitchFamily="34" charset="0"/>
              </a:rPr>
              <a:t>μ</a:t>
            </a:r>
            <a:r>
              <a:rPr lang="hu-HU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Klórozási melléktermékek 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Meghatározott vegyületei: </a:t>
            </a:r>
          </a:p>
          <a:p>
            <a:pPr lvl="2"/>
            <a:r>
              <a:rPr lang="hu-HU" dirty="0" smtClean="0">
                <a:cs typeface="Arial" panose="020B0604020202020204" pitchFamily="34" charset="0"/>
              </a:rPr>
              <a:t>kloroform</a:t>
            </a:r>
            <a:endParaRPr lang="hu-HU" dirty="0">
              <a:cs typeface="Arial" panose="020B0604020202020204" pitchFamily="34" charset="0"/>
            </a:endParaRPr>
          </a:p>
          <a:p>
            <a:pPr lvl="2"/>
            <a:r>
              <a:rPr lang="hu-HU" dirty="0" err="1" smtClean="0">
                <a:cs typeface="Arial" panose="020B0604020202020204" pitchFamily="34" charset="0"/>
              </a:rPr>
              <a:t>bromoform</a:t>
            </a:r>
            <a:r>
              <a:rPr lang="hu-HU" dirty="0" smtClean="0">
                <a:cs typeface="Arial" panose="020B0604020202020204" pitchFamily="34" charset="0"/>
              </a:rPr>
              <a:t> </a:t>
            </a:r>
            <a:endParaRPr lang="hu-HU" dirty="0">
              <a:cs typeface="Arial" panose="020B0604020202020204" pitchFamily="34" charset="0"/>
            </a:endParaRPr>
          </a:p>
          <a:p>
            <a:pPr lvl="2"/>
            <a:r>
              <a:rPr lang="hu-HU" dirty="0" err="1" smtClean="0">
                <a:cs typeface="Arial" panose="020B0604020202020204" pitchFamily="34" charset="0"/>
              </a:rPr>
              <a:t>dibróm-klórmetán</a:t>
            </a:r>
            <a:endParaRPr lang="hu-HU" dirty="0">
              <a:cs typeface="Arial" panose="020B0604020202020204" pitchFamily="34" charset="0"/>
            </a:endParaRPr>
          </a:p>
          <a:p>
            <a:pPr lvl="2"/>
            <a:r>
              <a:rPr lang="hu-HU" dirty="0" err="1">
                <a:cs typeface="Arial" panose="020B0604020202020204" pitchFamily="34" charset="0"/>
              </a:rPr>
              <a:t>bróm-diklórmetán</a:t>
            </a:r>
            <a:endParaRPr lang="hu-HU" dirty="0">
              <a:cs typeface="Arial" panose="020B0604020202020204" pitchFamily="34" charset="0"/>
            </a:endParaRPr>
          </a:p>
          <a:p>
            <a:pPr lvl="1"/>
            <a:r>
              <a:rPr lang="hu-HU" dirty="0">
                <a:cs typeface="Arial" panose="020B0604020202020204" pitchFamily="34" charset="0"/>
              </a:rPr>
              <a:t>Technológiai problémára utal (pl.: túlklórozás)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Kialakulhat a hálózaton is 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dirty="0">
                <a:cs typeface="Arial" panose="020B0604020202020204" pitchFamily="34" charset="0"/>
              </a:rPr>
              <a:t>(magas szerves anyag tartalom + klór)</a:t>
            </a:r>
          </a:p>
          <a:p>
            <a:pPr lvl="1"/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Szerves anyag eltávolítás; megfelelő klóradagolás</a:t>
            </a: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;</a:t>
            </a:r>
            <a:b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vízpangás </a:t>
            </a:r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csökkentése;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524000" y="66117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https://www.hydroviv.com/blogs/water-smarts/disinfection-byproducts</a:t>
            </a:r>
          </a:p>
        </p:txBody>
      </p:sp>
    </p:spTree>
    <p:extLst>
      <p:ext uri="{BB962C8B-B14F-4D97-AF65-F5344CB8AC3E}">
        <p14:creationId xmlns:p14="http://schemas.microsoft.com/office/powerpoint/2010/main" val="36053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768" y="426018"/>
            <a:ext cx="8579296" cy="51248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Halo-ecetsavak</a:t>
            </a:r>
          </a:p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(HAA</a:t>
            </a:r>
            <a:r>
              <a:rPr lang="hu-HU" sz="2400" b="1" dirty="0" smtClean="0">
                <a:cs typeface="Arial" panose="020B0604020202020204" pitchFamily="34" charset="0"/>
              </a:rPr>
              <a:t>)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2. tábla, határérték: </a:t>
            </a:r>
            <a:r>
              <a:rPr lang="hu-HU" dirty="0" smtClean="0">
                <a:cs typeface="Arial" panose="020B0604020202020204" pitchFamily="34" charset="0"/>
              </a:rPr>
              <a:t>60 </a:t>
            </a:r>
            <a:r>
              <a:rPr lang="el-GR" dirty="0">
                <a:cs typeface="Arial" panose="020B0604020202020204" pitchFamily="34" charset="0"/>
              </a:rPr>
              <a:t>μ</a:t>
            </a:r>
            <a:r>
              <a:rPr lang="hu-HU" dirty="0" smtClean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dirty="0" smtClean="0"/>
              <a:t>2026</a:t>
            </a:r>
            <a:r>
              <a:rPr lang="hu-HU" dirty="0"/>
              <a:t>. január 12-től</a:t>
            </a:r>
            <a:endParaRPr lang="hu-HU" dirty="0"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Klórozási </a:t>
            </a:r>
            <a:r>
              <a:rPr lang="hu-HU" dirty="0">
                <a:cs typeface="Arial" panose="020B0604020202020204" pitchFamily="34" charset="0"/>
              </a:rPr>
              <a:t>melléktermékek 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Meghatározott vegyületei: </a:t>
            </a:r>
          </a:p>
          <a:p>
            <a:pPr lvl="2"/>
            <a:r>
              <a:rPr lang="hu-HU" dirty="0" err="1" smtClean="0">
                <a:cs typeface="Arial" panose="020B0604020202020204" pitchFamily="34" charset="0"/>
              </a:rPr>
              <a:t>monoklór</a:t>
            </a:r>
            <a:r>
              <a:rPr lang="hu-HU" dirty="0" smtClean="0">
                <a:cs typeface="Arial" panose="020B0604020202020204" pitchFamily="34" charset="0"/>
              </a:rPr>
              <a:t>-ecetsav</a:t>
            </a:r>
            <a:endParaRPr lang="hu-HU" dirty="0">
              <a:cs typeface="Arial" panose="020B0604020202020204" pitchFamily="34" charset="0"/>
            </a:endParaRPr>
          </a:p>
          <a:p>
            <a:pPr lvl="2"/>
            <a:r>
              <a:rPr lang="hu-HU" dirty="0" err="1" smtClean="0">
                <a:cs typeface="Arial" panose="020B0604020202020204" pitchFamily="34" charset="0"/>
              </a:rPr>
              <a:t>diklór</a:t>
            </a:r>
            <a:r>
              <a:rPr lang="hu-HU" dirty="0" smtClean="0">
                <a:cs typeface="Arial" panose="020B0604020202020204" pitchFamily="34" charset="0"/>
              </a:rPr>
              <a:t>-ecetsav</a:t>
            </a:r>
            <a:endParaRPr lang="hu-HU" dirty="0">
              <a:cs typeface="Arial" panose="020B0604020202020204" pitchFamily="34" charset="0"/>
            </a:endParaRPr>
          </a:p>
          <a:p>
            <a:pPr lvl="2"/>
            <a:r>
              <a:rPr lang="hu-HU" dirty="0" smtClean="0">
                <a:cs typeface="Arial" panose="020B0604020202020204" pitchFamily="34" charset="0"/>
              </a:rPr>
              <a:t>triklór-ecetsav</a:t>
            </a:r>
            <a:endParaRPr lang="hu-HU" dirty="0">
              <a:cs typeface="Arial" panose="020B0604020202020204" pitchFamily="34" charset="0"/>
            </a:endParaRPr>
          </a:p>
          <a:p>
            <a:pPr lvl="2"/>
            <a:r>
              <a:rPr lang="hu-HU" dirty="0" err="1" smtClean="0">
                <a:cs typeface="Arial" panose="020B0604020202020204" pitchFamily="34" charset="0"/>
              </a:rPr>
              <a:t>monobróm</a:t>
            </a:r>
            <a:r>
              <a:rPr lang="hu-HU" dirty="0" smtClean="0">
                <a:cs typeface="Arial" panose="020B0604020202020204" pitchFamily="34" charset="0"/>
              </a:rPr>
              <a:t>-ecetsav</a:t>
            </a:r>
            <a:endParaRPr lang="hu-HU" dirty="0">
              <a:cs typeface="Arial" panose="020B0604020202020204" pitchFamily="34" charset="0"/>
            </a:endParaRPr>
          </a:p>
          <a:p>
            <a:pPr lvl="2"/>
            <a:r>
              <a:rPr lang="hu-HU" dirty="0" err="1" smtClean="0">
                <a:cs typeface="Arial" panose="020B0604020202020204" pitchFamily="34" charset="0"/>
              </a:rPr>
              <a:t>dibróm</a:t>
            </a:r>
            <a:r>
              <a:rPr lang="hu-HU" dirty="0" smtClean="0">
                <a:cs typeface="Arial" panose="020B0604020202020204" pitchFamily="34" charset="0"/>
              </a:rPr>
              <a:t>-ecetsav</a:t>
            </a:r>
            <a:endParaRPr lang="hu-HU" dirty="0"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Technológiai </a:t>
            </a:r>
            <a:r>
              <a:rPr lang="hu-HU" dirty="0">
                <a:cs typeface="Arial" panose="020B0604020202020204" pitchFamily="34" charset="0"/>
              </a:rPr>
              <a:t>problémára utal </a:t>
            </a:r>
            <a:r>
              <a:rPr lang="hu-HU" sz="1900" dirty="0">
                <a:cs typeface="Arial" panose="020B0604020202020204" pitchFamily="34" charset="0"/>
              </a:rPr>
              <a:t>(pl.: túlklórozás)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Kialakulhat a hálózaton is 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sz="1900" dirty="0">
                <a:cs typeface="Arial" panose="020B0604020202020204" pitchFamily="34" charset="0"/>
              </a:rPr>
              <a:t>(magas szerves anyag tartalom + klór)</a:t>
            </a:r>
          </a:p>
          <a:p>
            <a:pPr lvl="1"/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Szerves anyag eltávolítás; megfelelő klóradagolás</a:t>
            </a: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;</a:t>
            </a:r>
            <a:b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vízpangás </a:t>
            </a:r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csökkentése;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524000" y="66117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https://www.hydroviv.com/blogs/water-smarts/disinfection-byproducts</a:t>
            </a:r>
          </a:p>
        </p:txBody>
      </p:sp>
    </p:spTree>
    <p:extLst>
      <p:ext uri="{BB962C8B-B14F-4D97-AF65-F5344CB8AC3E}">
        <p14:creationId xmlns:p14="http://schemas.microsoft.com/office/powerpoint/2010/main" val="19378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6963" y="562372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cs typeface="Arial" panose="020B0604020202020204" pitchFamily="34" charset="0"/>
              </a:rPr>
              <a:t>Abszorbeálható szerves halogének (AOX)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Nem kötelezően mérendő összegparaméter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Klórozási melléktermékek 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Fertőtlenített kútból történő mintavétel 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A nyersvíz magas  klorid tartalma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Magas aktív klórtartalom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Vízbázis elszennyeződésére is utalhat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Ha magas az értéke és kizártuk a fenti okokat, akkor a THM mellett </a:t>
            </a:r>
            <a:r>
              <a:rPr lang="hu-HU" b="1" dirty="0" err="1">
                <a:cs typeface="Arial" panose="020B0604020202020204" pitchFamily="34" charset="0"/>
              </a:rPr>
              <a:t>klór-aminok</a:t>
            </a:r>
            <a:r>
              <a:rPr lang="hu-HU" dirty="0">
                <a:cs typeface="Arial" panose="020B0604020202020204" pitchFamily="34" charset="0"/>
              </a:rPr>
              <a:t> és </a:t>
            </a:r>
            <a:r>
              <a:rPr lang="hu-HU" b="1" dirty="0" err="1">
                <a:cs typeface="Arial" panose="020B0604020202020204" pitchFamily="34" charset="0"/>
              </a:rPr>
              <a:t>halo-ecetsavak</a:t>
            </a:r>
            <a:r>
              <a:rPr lang="hu-HU" dirty="0">
                <a:cs typeface="Arial" panose="020B0604020202020204" pitchFamily="34" charset="0"/>
              </a:rPr>
              <a:t> mérése is javasolt – </a:t>
            </a:r>
            <a:r>
              <a:rPr lang="hu-HU" dirty="0">
                <a:solidFill>
                  <a:srgbClr val="FF0000"/>
                </a:solidFill>
                <a:cs typeface="Arial" panose="020B0604020202020204" pitchFamily="34" charset="0"/>
              </a:rPr>
              <a:t>ezek alapján lehet megítélni a közegészségügyi kockázatot!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6677711" y="1831009"/>
            <a:ext cx="1729170" cy="11778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700069" y="1912121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Pozitív hibát, magas AOX koncentrációt okozhatnak</a:t>
            </a:r>
          </a:p>
        </p:txBody>
      </p:sp>
    </p:spTree>
    <p:extLst>
      <p:ext uri="{BB962C8B-B14F-4D97-AF65-F5344CB8AC3E}">
        <p14:creationId xmlns:p14="http://schemas.microsoft.com/office/powerpoint/2010/main" val="12526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Indikátor paraméterek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4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2374711"/>
            <a:ext cx="8229600" cy="420351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határérték</a:t>
            </a:r>
            <a:r>
              <a:rPr lang="en-US" sz="10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</a:t>
            </a:r>
            <a:r>
              <a:rPr lang="en-US" sz="8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karcinogén</a:t>
            </a:r>
            <a:r>
              <a:rPr lang="en-US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anyagok</a:t>
            </a:r>
            <a:r>
              <a:rPr lang="en-US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Határérték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felett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</a:t>
            </a:r>
            <a:r>
              <a:rPr lang="hu-HU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elfogadhatatlan -</a:t>
            </a:r>
            <a:r>
              <a:rPr lang="en-US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</a:t>
            </a:r>
            <a:endParaRPr lang="en-US" sz="10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Paraméter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egészséghatása</a:t>
            </a:r>
            <a:endParaRPr lang="en-US" sz="10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Túllépés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mértéke</a:t>
            </a:r>
            <a:endParaRPr lang="en-US" sz="10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Túllépés</a:t>
            </a:r>
            <a:r>
              <a:rPr lang="en-US" sz="10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időtartama</a:t>
            </a:r>
            <a:endParaRPr lang="hu-HU" sz="10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70000"/>
              </a:lnSpc>
            </a:pPr>
            <a:endParaRPr lang="en-US" sz="9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9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Társadalmilag elfogadható kockázat</a:t>
            </a:r>
            <a:br>
              <a:rPr lang="hu-HU" sz="9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5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(egészséghatás, megvalósíthatóság, gazdaságosság, probléma mértéke, nemzetközi harmonizáció)</a:t>
            </a:r>
            <a:endParaRPr lang="en-US" sz="5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1" y="1041871"/>
            <a:ext cx="3634973" cy="105114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Határérték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túllépés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27400" y="1042822"/>
            <a:ext cx="3483400" cy="105114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Egészségkockázat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ot Equal 10"/>
          <p:cNvSpPr/>
          <p:nvPr/>
        </p:nvSpPr>
        <p:spPr>
          <a:xfrm>
            <a:off x="5557781" y="1238961"/>
            <a:ext cx="1228020" cy="656966"/>
          </a:xfrm>
          <a:prstGeom prst="mathNotEqual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4163" y="699593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>
                <a:cs typeface="Arial" panose="020B0604020202020204" pitchFamily="34" charset="0"/>
              </a:rPr>
              <a:t>Alumínium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érték: 200 </a:t>
            </a:r>
            <a:r>
              <a:rPr lang="el-GR" sz="2200" dirty="0">
                <a:cs typeface="Arial" panose="020B0604020202020204" pitchFamily="34" charset="0"/>
              </a:rPr>
              <a:t>μ</a:t>
            </a:r>
            <a:r>
              <a:rPr lang="hu-HU" sz="22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Technológia ellenőrzése miatt kell mérni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Káros hatása nem igazolt</a:t>
            </a:r>
          </a:p>
          <a:p>
            <a:pPr marL="0" indent="0">
              <a:buNone/>
            </a:pPr>
            <a:r>
              <a:rPr lang="hu-HU" sz="2200" b="1" dirty="0">
                <a:cs typeface="Arial" panose="020B0604020202020204" pitchFamily="34" charset="0"/>
              </a:rPr>
              <a:t>Vas és mangán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 </a:t>
            </a:r>
            <a:r>
              <a:rPr lang="hu-HU" sz="2200" dirty="0" err="1">
                <a:cs typeface="Arial" panose="020B0604020202020204" pitchFamily="34" charset="0"/>
              </a:rPr>
              <a:t>Fe</a:t>
            </a:r>
            <a:r>
              <a:rPr lang="hu-HU" sz="2200" dirty="0">
                <a:cs typeface="Arial" panose="020B0604020202020204" pitchFamily="34" charset="0"/>
              </a:rPr>
              <a:t>: 200 </a:t>
            </a:r>
            <a:r>
              <a:rPr lang="el-GR" sz="2200" dirty="0">
                <a:cs typeface="Arial" panose="020B0604020202020204" pitchFamily="34" charset="0"/>
              </a:rPr>
              <a:t>μ</a:t>
            </a:r>
            <a:r>
              <a:rPr lang="hu-HU" sz="2200" dirty="0">
                <a:cs typeface="Arial" panose="020B0604020202020204" pitchFamily="34" charset="0"/>
              </a:rPr>
              <a:t>g/l, </a:t>
            </a:r>
            <a:r>
              <a:rPr lang="hu-HU" sz="2200" dirty="0" err="1">
                <a:cs typeface="Arial" panose="020B0604020202020204" pitchFamily="34" charset="0"/>
              </a:rPr>
              <a:t>Mn</a:t>
            </a:r>
            <a:r>
              <a:rPr lang="hu-HU" sz="2200" dirty="0">
                <a:cs typeface="Arial" panose="020B0604020202020204" pitchFamily="34" charset="0"/>
              </a:rPr>
              <a:t> 50 </a:t>
            </a:r>
            <a:r>
              <a:rPr lang="el-GR" sz="2200" dirty="0">
                <a:cs typeface="Arial" panose="020B0604020202020204" pitchFamily="34" charset="0"/>
              </a:rPr>
              <a:t>μ</a:t>
            </a:r>
            <a:r>
              <a:rPr lang="hu-HU" sz="2200" dirty="0">
                <a:cs typeface="Arial" panose="020B0604020202020204" pitchFamily="34" charset="0"/>
              </a:rPr>
              <a:t>g/l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Bármely vízellátási lépésből eredhetnek </a:t>
            </a:r>
            <a:r>
              <a:rPr lang="hu-HU" sz="1800" dirty="0">
                <a:cs typeface="Arial" panose="020B0604020202020204" pitchFamily="34" charset="0"/>
              </a:rPr>
              <a:t>(nyersvíz, technológia, hálózat)</a:t>
            </a:r>
          </a:p>
          <a:p>
            <a:pPr lvl="1"/>
            <a:r>
              <a:rPr lang="hu-HU" sz="2200" dirty="0" err="1">
                <a:cs typeface="Arial" panose="020B0604020202020204" pitchFamily="34" charset="0"/>
              </a:rPr>
              <a:t>Fe</a:t>
            </a:r>
            <a:r>
              <a:rPr lang="hu-HU" sz="2200" dirty="0">
                <a:cs typeface="Arial" panose="020B0604020202020204" pitchFamily="34" charset="0"/>
              </a:rPr>
              <a:t>: élettanilag fontos, toxicitás nem jelentős</a:t>
            </a:r>
          </a:p>
          <a:p>
            <a:pPr lvl="1"/>
            <a:r>
              <a:rPr lang="hu-HU" sz="2200" dirty="0" err="1">
                <a:cs typeface="Arial" panose="020B0604020202020204" pitchFamily="34" charset="0"/>
              </a:rPr>
              <a:t>Mn</a:t>
            </a:r>
            <a:r>
              <a:rPr lang="hu-HU" sz="2200" dirty="0">
                <a:cs typeface="Arial" panose="020B0604020202020204" pitchFamily="34" charset="0"/>
              </a:rPr>
              <a:t>: élettanilag fontos, toxicitás vitatott </a:t>
            </a:r>
            <a:r>
              <a:rPr lang="hu-HU" sz="1800" dirty="0">
                <a:cs typeface="Arial" panose="020B0604020202020204" pitchFamily="34" charset="0"/>
              </a:rPr>
              <a:t>(500-700</a:t>
            </a:r>
            <a:r>
              <a:rPr lang="el-GR" sz="1800" dirty="0">
                <a:cs typeface="Arial" panose="020B0604020202020204" pitchFamily="34" charset="0"/>
              </a:rPr>
              <a:t>μ</a:t>
            </a:r>
            <a:r>
              <a:rPr lang="hu-HU" sz="1800" dirty="0">
                <a:cs typeface="Arial" panose="020B0604020202020204" pitchFamily="34" charset="0"/>
              </a:rPr>
              <a:t>g/l)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Esztétikai kifogásoltság és másodlagos vízminőség romlás </a:t>
            </a:r>
            <a:r>
              <a:rPr lang="hu-HU" sz="1800" dirty="0">
                <a:cs typeface="Arial" panose="020B0604020202020204" pitchFamily="34" charset="0"/>
              </a:rPr>
              <a:t>(üledék, felületnövekedés, tápanyag, stb.)</a:t>
            </a:r>
          </a:p>
          <a:p>
            <a:pPr lvl="1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Technológia kiépítése, ellenőrzése; hálózatöblítés; </a:t>
            </a:r>
            <a:r>
              <a:rPr lang="hu-HU" sz="2200" dirty="0" err="1">
                <a:solidFill>
                  <a:srgbClr val="FF0000"/>
                </a:solidFill>
                <a:cs typeface="Arial" panose="020B0604020202020204" pitchFamily="34" charset="0"/>
              </a:rPr>
              <a:t>Fe</a:t>
            </a:r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: korrózió gátlás</a:t>
            </a:r>
          </a:p>
          <a:p>
            <a:pPr lvl="1"/>
            <a:endParaRPr lang="hu-H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45" y="456997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u="sng" dirty="0">
                <a:cs typeface="Arial" panose="020B0604020202020204" pitchFamily="34" charset="0"/>
              </a:rPr>
              <a:t>Szín</a:t>
            </a:r>
            <a:r>
              <a:rPr lang="hu-HU" sz="2200" b="1" dirty="0">
                <a:cs typeface="Arial" panose="020B0604020202020204" pitchFamily="34" charset="0"/>
              </a:rPr>
              <a:t> és </a:t>
            </a:r>
            <a:r>
              <a:rPr lang="hu-HU" sz="2200" b="1" u="sng" dirty="0">
                <a:cs typeface="Arial" panose="020B0604020202020204" pitchFamily="34" charset="0"/>
              </a:rPr>
              <a:t>szag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érték: a fogyasztó számára elfogadható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Esztétikai kifogásoltság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Technológiai </a:t>
            </a:r>
            <a:r>
              <a:rPr lang="hu-HU" sz="1800" dirty="0">
                <a:cs typeface="Arial" panose="020B0604020202020204" pitchFamily="34" charset="0"/>
              </a:rPr>
              <a:t>(pl.: túlklórozás)</a:t>
            </a:r>
            <a:r>
              <a:rPr lang="hu-HU" sz="2200" dirty="0">
                <a:cs typeface="Arial" panose="020B0604020202020204" pitchFamily="34" charset="0"/>
              </a:rPr>
              <a:t> és hálózati eredetű probléma </a:t>
            </a:r>
            <a:r>
              <a:rPr lang="hu-HU" sz="1800" dirty="0">
                <a:cs typeface="Arial" panose="020B0604020202020204" pitchFamily="34" charset="0"/>
              </a:rPr>
              <a:t>(pl.: vízpangás)</a:t>
            </a:r>
            <a:endParaRPr lang="hu-HU" sz="2200" dirty="0">
              <a:cs typeface="Arial" panose="020B0604020202020204" pitchFamily="34" charset="0"/>
            </a:endParaRPr>
          </a:p>
          <a:p>
            <a:pPr lvl="1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Fertőtlenítés ellenőrzése; vízpangás csökkentése; hálózat öblítés</a:t>
            </a:r>
          </a:p>
          <a:p>
            <a:pPr marL="0" indent="0">
              <a:buNone/>
            </a:pPr>
            <a:r>
              <a:rPr lang="hu-HU" sz="2200" b="1" dirty="0">
                <a:cs typeface="Arial" panose="020B0604020202020204" pitchFamily="34" charset="0"/>
              </a:rPr>
              <a:t>pH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 6,5-9,5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Azonosító paraméter, vízminőség változás</a:t>
            </a:r>
          </a:p>
          <a:p>
            <a:pPr lvl="1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Vízbázis/kút, technológia, fertőtlenítés ellenőrzése</a:t>
            </a:r>
          </a:p>
          <a:p>
            <a:pPr marL="0" indent="0">
              <a:buNone/>
            </a:pPr>
            <a:r>
              <a:rPr lang="hu-HU" sz="2200" b="1" dirty="0" smtClean="0">
                <a:cs typeface="Arial" panose="020B0604020202020204" pitchFamily="34" charset="0"/>
              </a:rPr>
              <a:t>Fajlagos elektromos vezetőképesség</a:t>
            </a:r>
            <a:endParaRPr lang="hu-HU" sz="2200" b="1" dirty="0">
              <a:cs typeface="Arial" panose="020B0604020202020204" pitchFamily="34" charset="0"/>
            </a:endParaRP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 2500 µScm</a:t>
            </a:r>
            <a:r>
              <a:rPr lang="hu-HU" sz="2200" baseline="30000" dirty="0">
                <a:cs typeface="Arial" panose="020B0604020202020204" pitchFamily="34" charset="0"/>
              </a:rPr>
              <a:t>-1</a:t>
            </a:r>
            <a:r>
              <a:rPr lang="hu-HU" sz="2200" dirty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Azonosító paraméter összes oldott sótartalomra utal, vízminőség változás</a:t>
            </a:r>
          </a:p>
          <a:p>
            <a:pPr lvl="1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Vízbázis/kút, technológia, fertőtlenítés ellenőrzése</a:t>
            </a:r>
          </a:p>
          <a:p>
            <a:pPr lvl="1"/>
            <a:endParaRPr lang="hu-HU" sz="22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4633" y="560144"/>
            <a:ext cx="9144000" cy="5661248"/>
          </a:xfrm>
        </p:spPr>
        <p:txBody>
          <a:bodyPr/>
          <a:lstStyle/>
          <a:p>
            <a:pPr marL="0" indent="0">
              <a:buNone/>
            </a:pPr>
            <a:r>
              <a:rPr lang="hu-HU" sz="2400" b="1" u="sng" dirty="0">
                <a:cs typeface="Arial" panose="020B0604020202020204" pitchFamily="34" charset="0"/>
              </a:rPr>
              <a:t>Klorid</a:t>
            </a:r>
            <a:r>
              <a:rPr lang="hu-HU" sz="2400" b="1" dirty="0">
                <a:cs typeface="Arial" panose="020B0604020202020204" pitchFamily="34" charset="0"/>
              </a:rPr>
              <a:t> és </a:t>
            </a:r>
            <a:r>
              <a:rPr lang="hu-HU" sz="2400" b="1" u="sng" dirty="0">
                <a:cs typeface="Arial" panose="020B0604020202020204" pitchFamily="34" charset="0"/>
              </a:rPr>
              <a:t>szulfát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 külön-külön: 250 mg/l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Természetes eredet – </a:t>
            </a:r>
            <a:r>
              <a:rPr lang="hu-HU" sz="2200" u="sng" dirty="0">
                <a:cs typeface="Arial" panose="020B0604020202020204" pitchFamily="34" charset="0"/>
              </a:rPr>
              <a:t>növekedése, megjelenése magánkút hálózati rákötésére utalhat!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Azonosító paraméter, vízminőség változás </a:t>
            </a:r>
          </a:p>
          <a:p>
            <a:pPr lvl="1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Csapadék, felszíni víz bejutása a kútba, stb. - tisztítószivattyúzás</a:t>
            </a:r>
            <a:endParaRPr lang="hu-HU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Keménység</a:t>
            </a:r>
          </a:p>
          <a:p>
            <a:pPr lvl="1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 50-350 mg/l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Fontos ásványi anyag beviteli forrás </a:t>
            </a:r>
            <a:r>
              <a:rPr lang="hu-HU" sz="1800" dirty="0">
                <a:cs typeface="Arial" panose="020B0604020202020204" pitchFamily="34" charset="0"/>
              </a:rPr>
              <a:t>(</a:t>
            </a:r>
            <a:r>
              <a:rPr lang="hu-HU" sz="1800" dirty="0" err="1">
                <a:cs typeface="Arial" panose="020B0604020202020204" pitchFamily="34" charset="0"/>
              </a:rPr>
              <a:t>Ca</a:t>
            </a:r>
            <a:r>
              <a:rPr lang="hu-HU" sz="1800" dirty="0">
                <a:cs typeface="Arial" panose="020B0604020202020204" pitchFamily="34" charset="0"/>
              </a:rPr>
              <a:t>, Mg)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Ha alacsony: inkább ne növeljék – lakossági tájékoztatás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Ha magas: fokozott vízkőkiválás – áramlási és mikrobiológiai problémák</a:t>
            </a:r>
          </a:p>
          <a:p>
            <a:pPr lvl="1"/>
            <a:r>
              <a:rPr lang="hu-HU" sz="2200" dirty="0">
                <a:cs typeface="Arial" panose="020B0604020202020204" pitchFamily="34" charset="0"/>
              </a:rPr>
              <a:t>Ha sor kerül vízlágyításra, akkor változása a technológiai problémára utal</a:t>
            </a:r>
          </a:p>
          <a:p>
            <a:pPr lvl="1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Technológia ellenőrzése, hálózat mosatás </a:t>
            </a:r>
            <a:r>
              <a:rPr lang="hu-HU" sz="1800" dirty="0">
                <a:solidFill>
                  <a:srgbClr val="FF0000"/>
                </a:solidFill>
                <a:cs typeface="Arial" panose="020B0604020202020204" pitchFamily="34" charset="0"/>
              </a:rPr>
              <a:t>(vízkőkiválás miatt)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43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0857" y="466327"/>
            <a:ext cx="9144000" cy="55892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200" b="1" dirty="0">
                <a:cs typeface="Arial" panose="020B0604020202020204" pitchFamily="34" charset="0"/>
              </a:rPr>
              <a:t>Nátrium</a:t>
            </a:r>
          </a:p>
          <a:p>
            <a:pPr lvl="1" algn="just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 200 mg/l</a:t>
            </a:r>
          </a:p>
          <a:p>
            <a:pPr lvl="1" algn="just"/>
            <a:r>
              <a:rPr lang="hu-HU" sz="2200" dirty="0">
                <a:cs typeface="Arial" panose="020B0604020202020204" pitchFamily="34" charset="0"/>
              </a:rPr>
              <a:t>Geológiai és technológiai eredetű lehet</a:t>
            </a:r>
          </a:p>
          <a:p>
            <a:pPr lvl="1" algn="just"/>
            <a:r>
              <a:rPr lang="hu-HU" sz="2200" dirty="0">
                <a:cs typeface="Arial" panose="020B0604020202020204" pitchFamily="34" charset="0"/>
              </a:rPr>
              <a:t>Élettanilag fontos</a:t>
            </a:r>
          </a:p>
          <a:p>
            <a:pPr lvl="1" algn="just"/>
            <a:r>
              <a:rPr lang="hu-HU" sz="2200" dirty="0">
                <a:cs typeface="Arial" panose="020B0604020202020204" pitchFamily="34" charset="0"/>
              </a:rPr>
              <a:t>Ivóvíz Na tartalma-magas vérnyomás összefüggés nem igazolt</a:t>
            </a:r>
          </a:p>
          <a:p>
            <a:pPr lvl="1" algn="just"/>
            <a:r>
              <a:rPr lang="hu-HU" sz="2200" dirty="0">
                <a:cs typeface="Arial" panose="020B0604020202020204" pitchFamily="34" charset="0"/>
              </a:rPr>
              <a:t>Íz kifogásoltságot okozhat</a:t>
            </a:r>
          </a:p>
          <a:p>
            <a:pPr lvl="1" algn="just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Eltávolítás: membránszűrés </a:t>
            </a:r>
            <a:r>
              <a:rPr lang="hu-HU" sz="1700" dirty="0">
                <a:solidFill>
                  <a:srgbClr val="FF0000"/>
                </a:solidFill>
                <a:cs typeface="Arial" panose="020B0604020202020204" pitchFamily="34" charset="0"/>
              </a:rPr>
              <a:t>(nem jellemző)</a:t>
            </a:r>
            <a:r>
              <a:rPr lang="hu-HU" sz="2200" i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vízkeverés alacsony Na tartalmú vízzel,</a:t>
            </a:r>
          </a:p>
          <a:p>
            <a:pPr marL="0" indent="0" algn="just">
              <a:buNone/>
            </a:pPr>
            <a:r>
              <a:rPr lang="hu-HU" sz="2200" b="1" dirty="0">
                <a:cs typeface="Arial" panose="020B0604020202020204" pitchFamily="34" charset="0"/>
              </a:rPr>
              <a:t>Zavarosság</a:t>
            </a:r>
          </a:p>
          <a:p>
            <a:pPr lvl="1" algn="just"/>
            <a:r>
              <a:rPr lang="hu-HU" sz="2200" dirty="0" smtClean="0">
                <a:cs typeface="Arial" panose="020B0604020202020204" pitchFamily="34" charset="0"/>
              </a:rPr>
              <a:t>3. </a:t>
            </a:r>
            <a:r>
              <a:rPr lang="hu-HU" sz="2200" dirty="0">
                <a:cs typeface="Arial" panose="020B0604020202020204" pitchFamily="34" charset="0"/>
              </a:rPr>
              <a:t>tábla, parametrikus érték: a fogyasztó számára elfogadható</a:t>
            </a:r>
          </a:p>
          <a:p>
            <a:pPr lvl="1" algn="just"/>
            <a:r>
              <a:rPr lang="hu-HU" sz="2200" dirty="0">
                <a:cs typeface="Arial" panose="020B0604020202020204" pitchFamily="34" charset="0"/>
              </a:rPr>
              <a:t>Bárhol megjelenhet </a:t>
            </a:r>
            <a:r>
              <a:rPr lang="hu-HU" sz="1700" dirty="0">
                <a:cs typeface="Arial" panose="020B0604020202020204" pitchFamily="34" charset="0"/>
              </a:rPr>
              <a:t>(csapadékvíz bejutás, mikrobiológiai utószaporodás, hibás technológia, stb.)</a:t>
            </a:r>
          </a:p>
          <a:p>
            <a:pPr lvl="1" algn="just"/>
            <a:r>
              <a:rPr lang="hu-HU" sz="2000" dirty="0">
                <a:cs typeface="Arial" panose="020B0604020202020204" pitchFamily="34" charset="0"/>
              </a:rPr>
              <a:t> </a:t>
            </a:r>
            <a:r>
              <a:rPr lang="hu-HU" sz="2200" dirty="0">
                <a:cs typeface="Arial" panose="020B0604020202020204" pitchFamily="34" charset="0"/>
              </a:rPr>
              <a:t>Karsztvíz nyersvíz esetén alkalmas szennyezés jelző, illetve a  víztisztító technológia alkalmasságának igazolására is alkalmas </a:t>
            </a:r>
            <a:r>
              <a:rPr lang="hu-HU" sz="1700" dirty="0">
                <a:cs typeface="Arial" panose="020B0604020202020204" pitchFamily="34" charset="0"/>
              </a:rPr>
              <a:t>(pl.: a szűrési lépést tartalmazó technológiák esetén a szűrő áttörésének gyors, egyszerű jelzésére használható)</a:t>
            </a:r>
            <a:endParaRPr lang="hu-HU" sz="2200" dirty="0">
              <a:cs typeface="Arial" panose="020B0604020202020204" pitchFamily="34" charset="0"/>
            </a:endParaRPr>
          </a:p>
          <a:p>
            <a:pPr lvl="1" algn="just"/>
            <a:r>
              <a:rPr lang="hu-HU" sz="2200" dirty="0">
                <a:cs typeface="Arial" panose="020B0604020202020204" pitchFamily="34" charset="0"/>
              </a:rPr>
              <a:t>Esztétikai kifogásoltság és másodlagos vízminőség romlás </a:t>
            </a:r>
            <a:r>
              <a:rPr lang="hu-HU" sz="1700" dirty="0">
                <a:cs typeface="Arial" panose="020B0604020202020204" pitchFamily="34" charset="0"/>
              </a:rPr>
              <a:t>(üledék, felületnövekedés, tápanyag, stb.)</a:t>
            </a:r>
          </a:p>
          <a:p>
            <a:pPr lvl="1" algn="just"/>
            <a:r>
              <a:rPr lang="hu-HU" sz="2200" dirty="0">
                <a:solidFill>
                  <a:srgbClr val="FF0000"/>
                </a:solidFill>
                <a:cs typeface="Arial" panose="020B0604020202020204" pitchFamily="34" charset="0"/>
              </a:rPr>
              <a:t>Vízbázis/kút ellenőrzése, technológia, ellenőrzése; hálózatöblítés; </a:t>
            </a:r>
            <a:endParaRPr lang="hu-H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867" y="-387424"/>
            <a:ext cx="91440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Szervesanyag-tartalommal összefüggő indikátor paraméterek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>
            <a:normAutofit/>
          </a:bodyPr>
          <a:lstStyle/>
          <a:p>
            <a:r>
              <a:rPr lang="hu-HU" dirty="0">
                <a:cs typeface="Arial" panose="020B0604020202020204" pitchFamily="34" charset="0"/>
              </a:rPr>
              <a:t>Bárhonnan származhat </a:t>
            </a:r>
            <a:r>
              <a:rPr lang="hu-HU" sz="2400" dirty="0">
                <a:cs typeface="Arial" panose="020B0604020202020204" pitchFamily="34" charset="0"/>
              </a:rPr>
              <a:t>(nyersvíz szennyeződés, technológiai hiba, szerkezeti anyagok, stb.)</a:t>
            </a:r>
          </a:p>
          <a:p>
            <a:r>
              <a:rPr lang="hu-HU" dirty="0">
                <a:cs typeface="Arial" panose="020B0604020202020204" pitchFamily="34" charset="0"/>
              </a:rPr>
              <a:t>Másodlagos vízminőség romlást eredményezhet </a:t>
            </a:r>
            <a:r>
              <a:rPr lang="hu-HU" sz="2400" dirty="0">
                <a:cs typeface="Arial" panose="020B0604020202020204" pitchFamily="34" charset="0"/>
              </a:rPr>
              <a:t>(tápanyag, íz és szag problémák, klórozási melléktermékek kialakulása, stb.)</a:t>
            </a:r>
          </a:p>
          <a:p>
            <a:pPr marL="342900" lvl="1" indent="-342900"/>
            <a:r>
              <a:rPr lang="hu-HU" dirty="0" smtClean="0">
                <a:cs typeface="Arial" panose="020B0604020202020204" pitchFamily="34" charset="0"/>
              </a:rPr>
              <a:t>Ún. összegparaméterek</a:t>
            </a:r>
            <a:endParaRPr lang="hu-HU" dirty="0">
              <a:cs typeface="Arial" panose="020B0604020202020204" pitchFamily="34" charset="0"/>
            </a:endParaRPr>
          </a:p>
          <a:p>
            <a:endParaRPr lang="hu-H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b="1" dirty="0" err="1">
                <a:cs typeface="Arial" panose="020B0604020202020204" pitchFamily="34" charset="0"/>
              </a:rPr>
              <a:t>Permanganát</a:t>
            </a:r>
            <a:r>
              <a:rPr lang="hu-HU" sz="2400" b="1" dirty="0">
                <a:cs typeface="Arial" panose="020B0604020202020204" pitchFamily="34" charset="0"/>
              </a:rPr>
              <a:t> index (</a:t>
            </a:r>
            <a:r>
              <a:rPr lang="hu-HU" sz="2400" b="1" dirty="0" err="1">
                <a:cs typeface="Arial" panose="020B0604020202020204" pitchFamily="34" charset="0"/>
              </a:rPr>
              <a:t>KOI</a:t>
            </a:r>
            <a:r>
              <a:rPr lang="hu-HU" sz="2400" b="1" baseline="-25000" dirty="0" err="1">
                <a:cs typeface="Arial" panose="020B0604020202020204" pitchFamily="34" charset="0"/>
              </a:rPr>
              <a:t>ps</a:t>
            </a:r>
            <a:r>
              <a:rPr lang="hu-HU" sz="2400" b="1" dirty="0">
                <a:cs typeface="Arial" panose="020B0604020202020204" pitchFamily="34" charset="0"/>
              </a:rPr>
              <a:t>) </a:t>
            </a: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3. </a:t>
            </a:r>
            <a:r>
              <a:rPr lang="hu-HU" sz="2000" dirty="0">
                <a:cs typeface="Arial" panose="020B0604020202020204" pitchFamily="34" charset="0"/>
              </a:rPr>
              <a:t>tábla, parametrikus érték 5,0 mg/l O</a:t>
            </a:r>
            <a:r>
              <a:rPr lang="hu-HU" sz="2000" baseline="-25000" dirty="0">
                <a:cs typeface="Arial" panose="020B0604020202020204" pitchFamily="34" charset="0"/>
              </a:rPr>
              <a:t>2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Összes, kémiailag oxidálható szerves anyag mennyisége</a:t>
            </a:r>
          </a:p>
          <a:p>
            <a:pPr marL="0" indent="0">
              <a:buNone/>
            </a:pPr>
            <a:r>
              <a:rPr lang="hu-HU" sz="2400" b="1" dirty="0">
                <a:cs typeface="Arial" panose="020B0604020202020204" pitchFamily="34" charset="0"/>
              </a:rPr>
              <a:t>Összes szerves szén (TOC</a:t>
            </a:r>
            <a:r>
              <a:rPr lang="hu-HU" sz="2000" b="1" dirty="0">
                <a:cs typeface="Arial" panose="020B0604020202020204" pitchFamily="34" charset="0"/>
              </a:rPr>
              <a:t>)</a:t>
            </a:r>
          </a:p>
          <a:p>
            <a:pPr lvl="1"/>
            <a:r>
              <a:rPr lang="hu-HU" sz="2000" dirty="0" smtClean="0">
                <a:cs typeface="Arial" panose="020B0604020202020204" pitchFamily="34" charset="0"/>
              </a:rPr>
              <a:t>3. </a:t>
            </a:r>
            <a:r>
              <a:rPr lang="hu-HU" sz="2000" dirty="0">
                <a:cs typeface="Arial" panose="020B0604020202020204" pitchFamily="34" charset="0"/>
              </a:rPr>
              <a:t>tábla, parametrikus érték: nincs szokatlan változás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Összegparaméter</a:t>
            </a:r>
          </a:p>
          <a:p>
            <a:pPr lvl="1"/>
            <a:r>
              <a:rPr lang="hu-HU" sz="2000" dirty="0">
                <a:cs typeface="Arial" panose="020B0604020202020204" pitchFamily="34" charset="0"/>
              </a:rPr>
              <a:t>KOI mindig több, mint a TOC </a:t>
            </a:r>
            <a:r>
              <a:rPr lang="hu-HU" sz="1600" dirty="0">
                <a:cs typeface="Arial" panose="020B0604020202020204" pitchFamily="34" charset="0"/>
              </a:rPr>
              <a:t>(2-6szoros eltérés)</a:t>
            </a:r>
          </a:p>
          <a:p>
            <a:pPr lvl="1"/>
            <a:endParaRPr lang="hu-H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Radiológiai paraméterek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8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951" y="551158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b="1" dirty="0" smtClean="0">
                <a:solidFill>
                  <a:schemeClr val="tx1"/>
                </a:solidFill>
              </a:rPr>
              <a:t>trícium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(</a:t>
            </a:r>
            <a:r>
              <a:rPr lang="hu-HU" sz="2000" baseline="30000" dirty="0" smtClean="0">
                <a:solidFill>
                  <a:schemeClr val="tx1"/>
                </a:solidFill>
              </a:rPr>
              <a:t>3</a:t>
            </a:r>
            <a:r>
              <a:rPr lang="hu-HU" sz="2000" dirty="0" smtClean="0">
                <a:solidFill>
                  <a:schemeClr val="tx1"/>
                </a:solidFill>
              </a:rPr>
              <a:t>H vagy T)</a:t>
            </a:r>
            <a:r>
              <a:rPr lang="hu-HU" dirty="0" smtClean="0">
                <a:solidFill>
                  <a:schemeClr val="tx1"/>
                </a:solidFill>
              </a:rPr>
              <a:t> aktivitáskoncentrációja – természetes és mesterséges eredet 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b="1" dirty="0" smtClean="0">
                <a:solidFill>
                  <a:schemeClr val="tx1"/>
                </a:solidFill>
              </a:rPr>
              <a:t>radon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(</a:t>
            </a:r>
            <a:r>
              <a:rPr lang="hu-HU" sz="2000" baseline="30000" dirty="0" smtClean="0">
                <a:solidFill>
                  <a:schemeClr val="tx1"/>
                </a:solidFill>
              </a:rPr>
              <a:t>222</a:t>
            </a:r>
            <a:r>
              <a:rPr lang="hu-HU" sz="2000" dirty="0" smtClean="0">
                <a:solidFill>
                  <a:schemeClr val="tx1"/>
                </a:solidFill>
              </a:rPr>
              <a:t>Rn) </a:t>
            </a:r>
            <a:r>
              <a:rPr lang="hu-HU" dirty="0" smtClean="0">
                <a:solidFill>
                  <a:schemeClr val="tx1"/>
                </a:solidFill>
              </a:rPr>
              <a:t>aktivitáskoncentrációja – természetes </a:t>
            </a:r>
            <a:r>
              <a:rPr lang="hu-HU" sz="2000" dirty="0" smtClean="0">
                <a:solidFill>
                  <a:schemeClr val="tx1"/>
                </a:solidFill>
              </a:rPr>
              <a:t>(U-</a:t>
            </a:r>
            <a:r>
              <a:rPr lang="hu-HU" sz="2000" dirty="0" err="1" smtClean="0">
                <a:solidFill>
                  <a:schemeClr val="tx1"/>
                </a:solidFill>
              </a:rPr>
              <a:t>Ra</a:t>
            </a:r>
            <a:r>
              <a:rPr lang="hu-HU" sz="2000" dirty="0" smtClean="0">
                <a:solidFill>
                  <a:schemeClr val="tx1"/>
                </a:solidFill>
              </a:rPr>
              <a:t>-sor) 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Az </a:t>
            </a:r>
            <a:r>
              <a:rPr lang="hu-HU" b="1" dirty="0" smtClean="0">
                <a:solidFill>
                  <a:schemeClr val="tx1"/>
                </a:solidFill>
              </a:rPr>
              <a:t>indikatív dózis </a:t>
            </a:r>
            <a:r>
              <a:rPr lang="hu-HU" dirty="0" smtClean="0">
                <a:solidFill>
                  <a:schemeClr val="tx1"/>
                </a:solidFill>
              </a:rPr>
              <a:t>– nem mérhető, csak becsülhető </a:t>
            </a:r>
            <a:r>
              <a:rPr lang="hu-HU" sz="2000" dirty="0" smtClean="0">
                <a:solidFill>
                  <a:schemeClr val="tx1"/>
                </a:solidFill>
              </a:rPr>
              <a:t>(számolható) </a:t>
            </a:r>
            <a:endParaRPr lang="hu-HU" dirty="0" smtClean="0">
              <a:solidFill>
                <a:schemeClr val="tx1"/>
              </a:solidFill>
            </a:endParaRPr>
          </a:p>
          <a:p>
            <a:pPr lvl="1" algn="just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összes-alfa és összes-béta aktivitáskoncentrációk </a:t>
            </a:r>
          </a:p>
          <a:p>
            <a:pPr lvl="1" algn="just"/>
            <a:r>
              <a:rPr lang="hu-H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nuklidszelektív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mérés </a:t>
            </a:r>
          </a:p>
          <a:p>
            <a:pPr lvl="1" algn="just"/>
            <a:endParaRPr lang="hu-H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/>
                </a:solidFill>
              </a:rPr>
              <a:t>Ezek egymástól lényegében függetlenek, vízbázis eredetűek</a:t>
            </a:r>
          </a:p>
          <a:p>
            <a:pPr algn="just"/>
            <a:endParaRPr lang="hu-HU" dirty="0" smtClean="0">
              <a:solidFill>
                <a:schemeClr val="tx1"/>
              </a:solidFill>
            </a:endParaRPr>
          </a:p>
          <a:p>
            <a:pPr algn="just"/>
            <a:endParaRPr lang="hu-HU" dirty="0">
              <a:solidFill>
                <a:schemeClr val="tx1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2853593" y="4902496"/>
          <a:ext cx="615977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387">
                <a:tc>
                  <a:txBody>
                    <a:bodyPr/>
                    <a:lstStyle/>
                    <a:p>
                      <a:pPr algn="ctr"/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Vízminőségi </a:t>
                      </a:r>
                    </a:p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jellemző 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Parametrikus </a:t>
                      </a:r>
                    </a:p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érték 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Egység 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84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22.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Radon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100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Bq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/l 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84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23.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Trícium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100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Bq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/l 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84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24.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Indikatív dózis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0,10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mSv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9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21968" y="-382150"/>
            <a:ext cx="5148064" cy="1512168"/>
          </a:xfrm>
        </p:spPr>
        <p:txBody>
          <a:bodyPr/>
          <a:lstStyle/>
          <a:p>
            <a:pPr algn="ctr"/>
            <a:r>
              <a:rPr lang="hu-HU" b="1" dirty="0" smtClean="0"/>
              <a:t>Összefoglalva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762068"/>
            <a:ext cx="9144000" cy="6021288"/>
          </a:xfrm>
        </p:spPr>
        <p:txBody>
          <a:bodyPr>
            <a:normAutofit/>
          </a:bodyPr>
          <a:lstStyle/>
          <a:p>
            <a:r>
              <a:rPr lang="hu-HU" dirty="0" smtClean="0">
                <a:cs typeface="Arial" panose="020B0604020202020204" pitchFamily="34" charset="0"/>
              </a:rPr>
              <a:t>A </a:t>
            </a:r>
            <a:r>
              <a:rPr lang="hu-HU" dirty="0">
                <a:cs typeface="Arial" panose="020B0604020202020204" pitchFamily="34" charset="0"/>
              </a:rPr>
              <a:t>megelőzés az elsődleges </a:t>
            </a:r>
            <a:r>
              <a:rPr lang="hu-HU" sz="1800" dirty="0">
                <a:cs typeface="Arial" panose="020B0604020202020204" pitchFamily="34" charset="0"/>
              </a:rPr>
              <a:t>(vízbázis és kútvédelem, megfelelő szerkezeti anyagok használata, optimalizált technológia, hálózatmosatás, stb.)</a:t>
            </a:r>
          </a:p>
          <a:p>
            <a:r>
              <a:rPr lang="hu-HU" dirty="0" smtClean="0">
                <a:cs typeface="Arial" panose="020B0604020202020204" pitchFamily="34" charset="0"/>
              </a:rPr>
              <a:t>A legtöbb komponensnek több forrása is van– fel kell deríteni, hogy honnan származik</a:t>
            </a:r>
          </a:p>
          <a:p>
            <a:r>
              <a:rPr lang="hu-HU" dirty="0" smtClean="0">
                <a:cs typeface="Arial" panose="020B0604020202020204" pitchFamily="34" charset="0"/>
              </a:rPr>
              <a:t>Antropogén eredetű szennyező megjelenése akkor is fontos, ha nem éri el a határértéket!</a:t>
            </a:r>
          </a:p>
          <a:p>
            <a:r>
              <a:rPr lang="hu-HU" dirty="0" smtClean="0">
                <a:cs typeface="Arial" panose="020B0604020202020204" pitchFamily="34" charset="0"/>
              </a:rPr>
              <a:t>Lehet-e mérlegelni a beavatkozást? – indikátor paramétereknél igen </a:t>
            </a:r>
            <a:r>
              <a:rPr lang="hu-HU" sz="1800" dirty="0">
                <a:cs typeface="Arial" panose="020B0604020202020204" pitchFamily="34" charset="0"/>
              </a:rPr>
              <a:t>(pl.: 6 i/l </a:t>
            </a:r>
            <a:r>
              <a:rPr lang="hu-HU" sz="1800" dirty="0" err="1" smtClean="0">
                <a:cs typeface="Arial" panose="020B0604020202020204" pitchFamily="34" charset="0"/>
              </a:rPr>
              <a:t>nematoda</a:t>
            </a:r>
            <a:r>
              <a:rPr lang="hu-HU" sz="1800" dirty="0" smtClean="0">
                <a:cs typeface="Arial" panose="020B0604020202020204" pitchFamily="34" charset="0"/>
              </a:rPr>
              <a:t> </a:t>
            </a:r>
            <a:r>
              <a:rPr lang="hu-HU" sz="1800" dirty="0">
                <a:cs typeface="Arial" panose="020B0604020202020204" pitchFamily="34" charset="0"/>
              </a:rPr>
              <a:t>esetén nem célszerű a teljes hálózatot fertőtleníteni a klórozási melléktermékek képződése miatt</a:t>
            </a:r>
            <a:r>
              <a:rPr lang="hu-HU" sz="1800" dirty="0" smtClean="0">
                <a:cs typeface="Arial" panose="020B0604020202020204" pitchFamily="34" charset="0"/>
              </a:rPr>
              <a:t>)</a:t>
            </a:r>
            <a:r>
              <a:rPr lang="hu-HU" dirty="0" smtClean="0">
                <a:cs typeface="Arial" panose="020B0604020202020204" pitchFamily="34" charset="0"/>
              </a:rPr>
              <a:t>, de a beavatkozás mértékét és módját határértékes paraméterek esetében is</a:t>
            </a:r>
            <a:endParaRPr lang="hu-HU" dirty="0">
              <a:cs typeface="Arial" panose="020B0604020202020204" pitchFamily="34" charset="0"/>
            </a:endParaRPr>
          </a:p>
          <a:p>
            <a:r>
              <a:rPr lang="hu-HU" dirty="0" smtClean="0">
                <a:cs typeface="Arial" panose="020B0604020202020204" pitchFamily="34" charset="0"/>
              </a:rPr>
              <a:t>Ezután lehet a megfelelő beavatkozást választani </a:t>
            </a:r>
            <a:r>
              <a:rPr lang="hu-HU" sz="1800" dirty="0">
                <a:cs typeface="Arial" panose="020B0604020202020204" pitchFamily="34" charset="0"/>
              </a:rPr>
              <a:t>(pl.: mostatás, fertőtlenítés, csőcsere, stb.)</a:t>
            </a:r>
          </a:p>
        </p:txBody>
      </p:sp>
    </p:spTree>
    <p:extLst>
      <p:ext uri="{BB962C8B-B14F-4D97-AF65-F5344CB8AC3E}">
        <p14:creationId xmlns:p14="http://schemas.microsoft.com/office/powerpoint/2010/main" val="38705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Jellemző érték meghatározása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533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5563" y="65929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Nem </a:t>
            </a:r>
            <a:r>
              <a:rPr lang="hu-HU" dirty="0"/>
              <a:t> </a:t>
            </a:r>
            <a:r>
              <a:rPr lang="hu-HU" dirty="0" smtClean="0"/>
              <a:t>szigorúan matematikai/statisztikai fogalomhasználat jelen előadásban és az útmutatóban! </a:t>
            </a:r>
            <a:r>
              <a:rPr lang="hu-HU" sz="2200" dirty="0" smtClean="0"/>
              <a:t>(pl. minta)</a:t>
            </a:r>
          </a:p>
          <a:p>
            <a:endParaRPr lang="hu-HU" dirty="0" smtClean="0"/>
          </a:p>
          <a:p>
            <a:r>
              <a:rPr lang="hu-HU" dirty="0" smtClean="0"/>
              <a:t>Több paraméternél a parametrikus érték </a:t>
            </a:r>
            <a:r>
              <a:rPr lang="hu-HU" i="1" dirty="0" smtClean="0"/>
              <a:t>„nincs szokatlan változás”</a:t>
            </a:r>
          </a:p>
          <a:p>
            <a:endParaRPr lang="hu-HU" i="1" dirty="0" smtClean="0"/>
          </a:p>
          <a:p>
            <a:r>
              <a:rPr lang="hu-HU" dirty="0" smtClean="0"/>
              <a:t>De mi a </a:t>
            </a:r>
            <a:r>
              <a:rPr lang="hu-HU" i="1" dirty="0" smtClean="0"/>
              <a:t>„szokásos érték” </a:t>
            </a:r>
            <a:r>
              <a:rPr lang="hu-HU" dirty="0" smtClean="0"/>
              <a:t>és mi a </a:t>
            </a:r>
            <a:r>
              <a:rPr lang="hu-HU" i="1" dirty="0" smtClean="0"/>
              <a:t>„kiugró”</a:t>
            </a:r>
            <a:r>
              <a:rPr lang="hu-HU" dirty="0" smtClean="0"/>
              <a:t>? – nehéz feladat</a:t>
            </a:r>
          </a:p>
          <a:p>
            <a:endParaRPr lang="hu-HU" dirty="0" smtClean="0"/>
          </a:p>
          <a:p>
            <a:r>
              <a:rPr lang="hu-HU" dirty="0" smtClean="0"/>
              <a:t>Kémiai/fizikai paramétereknél könnyebb </a:t>
            </a:r>
            <a:r>
              <a:rPr lang="hu-HU" sz="2200" dirty="0" smtClean="0"/>
              <a:t>(TOC, Zavarosság) (több minta, kisebb ingadozás)</a:t>
            </a:r>
          </a:p>
          <a:p>
            <a:endParaRPr lang="hu-HU" sz="2200" dirty="0" smtClean="0"/>
          </a:p>
          <a:p>
            <a:r>
              <a:rPr lang="hu-HU" dirty="0" smtClean="0"/>
              <a:t>Biológiai/mikrobiológiai </a:t>
            </a:r>
            <a:r>
              <a:rPr lang="hu-HU" dirty="0"/>
              <a:t>paramétereknél </a:t>
            </a:r>
            <a:r>
              <a:rPr lang="hu-HU" dirty="0" smtClean="0"/>
              <a:t>nehezebb </a:t>
            </a:r>
            <a:r>
              <a:rPr lang="hu-HU" sz="2200" dirty="0" smtClean="0"/>
              <a:t>(telepszám, </a:t>
            </a:r>
            <a:r>
              <a:rPr lang="hu-HU" sz="2200" dirty="0" err="1" smtClean="0"/>
              <a:t>Nematoda</a:t>
            </a:r>
            <a:r>
              <a:rPr lang="hu-HU" sz="2200" dirty="0" smtClean="0"/>
              <a:t>) (nagy ingadozás, sokszor kevés minta)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914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Mikrobiológiai paraméterek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1325563"/>
          </a:xfrm>
        </p:spPr>
        <p:txBody>
          <a:bodyPr/>
          <a:lstStyle/>
          <a:p>
            <a:r>
              <a:rPr lang="hu-HU" b="1" dirty="0" smtClean="0"/>
              <a:t>Néhány „alapfogalom”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7897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Mivel jellemezhetünk egy adathalmazt? </a:t>
            </a:r>
            <a:r>
              <a:rPr lang="hu-HU" dirty="0" smtClean="0">
                <a:solidFill>
                  <a:srgbClr val="FF0000"/>
                </a:solidFill>
              </a:rPr>
              <a:t>– helyzeti mutatókkal</a:t>
            </a:r>
          </a:p>
          <a:p>
            <a:r>
              <a:rPr lang="hu-HU" dirty="0" smtClean="0"/>
              <a:t>Átlag </a:t>
            </a:r>
          </a:p>
          <a:p>
            <a:pPr lvl="1"/>
            <a:r>
              <a:rPr lang="hu-HU" dirty="0" smtClean="0"/>
              <a:t>számtani közép</a:t>
            </a:r>
          </a:p>
          <a:p>
            <a:pPr lvl="1"/>
            <a:r>
              <a:rPr lang="hu-HU" dirty="0" smtClean="0"/>
              <a:t>szóródási mutató nélkül nem értelmezhető! </a:t>
            </a:r>
            <a:r>
              <a:rPr lang="hu-HU" sz="1800" dirty="0" smtClean="0"/>
              <a:t>– leggyakrabban szórás</a:t>
            </a:r>
            <a:endParaRPr lang="hu-HU" dirty="0" smtClean="0"/>
          </a:p>
          <a:p>
            <a:pPr lvl="1"/>
            <a:r>
              <a:rPr lang="hu-HU" dirty="0" smtClean="0"/>
              <a:t>érzékeny a kiugró értékekre</a:t>
            </a:r>
          </a:p>
          <a:p>
            <a:r>
              <a:rPr lang="hu-HU" dirty="0" smtClean="0"/>
              <a:t>Medián</a:t>
            </a:r>
          </a:p>
          <a:p>
            <a:pPr lvl="1"/>
            <a:r>
              <a:rPr lang="hu-HU" dirty="0" smtClean="0"/>
              <a:t>nagyság szerint sorba rendezett adatok közül a középső</a:t>
            </a:r>
          </a:p>
          <a:p>
            <a:pPr lvl="1"/>
            <a:r>
              <a:rPr lang="hu-HU" dirty="0" smtClean="0"/>
              <a:t>nem érzékeny a kiugró értékekre</a:t>
            </a:r>
          </a:p>
          <a:p>
            <a:r>
              <a:rPr lang="hu-HU" sz="2000" dirty="0" smtClean="0"/>
              <a:t>(</a:t>
            </a:r>
            <a:r>
              <a:rPr lang="hu-HU" sz="2000" dirty="0" err="1" smtClean="0"/>
              <a:t>Módusz</a:t>
            </a:r>
            <a:endParaRPr lang="hu-HU" sz="2000" dirty="0" smtClean="0"/>
          </a:p>
          <a:p>
            <a:pPr lvl="1"/>
            <a:r>
              <a:rPr lang="hu-HU" sz="1800" dirty="0" smtClean="0"/>
              <a:t>leggyakoribb adat</a:t>
            </a:r>
          </a:p>
          <a:p>
            <a:pPr lvl="1"/>
            <a:r>
              <a:rPr lang="hu-HU" sz="1800" dirty="0" smtClean="0"/>
              <a:t>ne használjuk, de nem árt ismerni)</a:t>
            </a:r>
          </a:p>
          <a:p>
            <a:r>
              <a:rPr lang="hu-HU" dirty="0" smtClean="0"/>
              <a:t>Stb.</a:t>
            </a:r>
            <a:endParaRPr lang="hu-HU" dirty="0"/>
          </a:p>
          <a:p>
            <a:pPr marL="457200" lvl="1" indent="0">
              <a:buNone/>
            </a:pP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33324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1325563"/>
          </a:xfrm>
        </p:spPr>
        <p:txBody>
          <a:bodyPr/>
          <a:lstStyle/>
          <a:p>
            <a:r>
              <a:rPr lang="hu-HU" b="1" dirty="0" smtClean="0"/>
              <a:t>Néhány „alapfogalom”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7897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Mivel jellemezhetünk egy adathalmazt? – </a:t>
            </a:r>
            <a:r>
              <a:rPr lang="hu-HU" dirty="0" smtClean="0">
                <a:solidFill>
                  <a:srgbClr val="FF0000"/>
                </a:solidFill>
              </a:rPr>
              <a:t>szóródási mutatókkal</a:t>
            </a:r>
          </a:p>
          <a:p>
            <a:r>
              <a:rPr lang="hu-HU" dirty="0" smtClean="0"/>
              <a:t>Terjedelem </a:t>
            </a:r>
          </a:p>
          <a:p>
            <a:pPr lvl="1"/>
            <a:r>
              <a:rPr lang="hu-HU" dirty="0" smtClean="0"/>
              <a:t>legnagyobb és legkisebb érték közti különbség</a:t>
            </a:r>
          </a:p>
          <a:p>
            <a:r>
              <a:rPr lang="hu-HU" dirty="0" err="1" smtClean="0"/>
              <a:t>Interkvartilis</a:t>
            </a:r>
            <a:r>
              <a:rPr lang="hu-HU" dirty="0" smtClean="0"/>
              <a:t> terjedelem (IQR)</a:t>
            </a:r>
          </a:p>
          <a:p>
            <a:pPr lvl="1"/>
            <a:r>
              <a:rPr lang="hu-HU" dirty="0" smtClean="0"/>
              <a:t>alsó </a:t>
            </a:r>
            <a:r>
              <a:rPr lang="hu-HU" dirty="0" err="1" smtClean="0"/>
              <a:t>kvartilis</a:t>
            </a:r>
            <a:r>
              <a:rPr lang="hu-HU" dirty="0" smtClean="0"/>
              <a:t> (Q1) – ¼ - ¾ arányba osztja a sorba rendezett értékeket</a:t>
            </a:r>
          </a:p>
          <a:p>
            <a:pPr lvl="1"/>
            <a:r>
              <a:rPr lang="hu-HU" dirty="0" smtClean="0"/>
              <a:t>felső </a:t>
            </a:r>
            <a:r>
              <a:rPr lang="hu-HU" dirty="0" err="1" smtClean="0"/>
              <a:t>kvartilis</a:t>
            </a:r>
            <a:r>
              <a:rPr lang="hu-HU" dirty="0" smtClean="0"/>
              <a:t> (Q3) – ¾ - ¼ arányba </a:t>
            </a:r>
            <a:r>
              <a:rPr lang="hu-HU" dirty="0"/>
              <a:t>osztja a sorba rendezett </a:t>
            </a:r>
            <a:r>
              <a:rPr lang="hu-HU" dirty="0" smtClean="0"/>
              <a:t>értékeket</a:t>
            </a:r>
          </a:p>
          <a:p>
            <a:pPr lvl="1"/>
            <a:r>
              <a:rPr lang="hu-HU" dirty="0" smtClean="0"/>
              <a:t>IQR – Q3-Q1</a:t>
            </a:r>
            <a:endParaRPr lang="hu-HU" dirty="0"/>
          </a:p>
          <a:p>
            <a:r>
              <a:rPr lang="hu-HU" dirty="0" err="1" smtClean="0"/>
              <a:t>Percentilis</a:t>
            </a:r>
            <a:endParaRPr lang="hu-HU" dirty="0"/>
          </a:p>
          <a:p>
            <a:pPr lvl="1"/>
            <a:r>
              <a:rPr lang="hu-HU" dirty="0" smtClean="0"/>
              <a:t>a sorba rendezett értékek x %-a kisebb/nagyobb </a:t>
            </a:r>
            <a:r>
              <a:rPr lang="hu-HU" sz="1900" dirty="0" smtClean="0"/>
              <a:t>(alsó/felső </a:t>
            </a:r>
            <a:r>
              <a:rPr lang="hu-HU" sz="1900" dirty="0" err="1" smtClean="0"/>
              <a:t>precentilis</a:t>
            </a:r>
            <a:r>
              <a:rPr lang="hu-HU" sz="1900" dirty="0" smtClean="0"/>
              <a:t>)</a:t>
            </a:r>
            <a:r>
              <a:rPr lang="hu-HU" dirty="0" smtClean="0"/>
              <a:t> az x </a:t>
            </a:r>
            <a:r>
              <a:rPr lang="hu-HU" dirty="0" err="1" smtClean="0"/>
              <a:t>percentilisnél</a:t>
            </a:r>
            <a:r>
              <a:rPr lang="hu-HU" dirty="0" smtClean="0"/>
              <a:t> </a:t>
            </a:r>
            <a:r>
              <a:rPr lang="hu-HU" sz="1900" dirty="0" smtClean="0"/>
              <a:t>(pl. 20 %-</a:t>
            </a:r>
            <a:r>
              <a:rPr lang="hu-HU" sz="1900" dirty="0" err="1" smtClean="0"/>
              <a:t>os</a:t>
            </a:r>
            <a:r>
              <a:rPr lang="hu-HU" sz="1900" dirty="0" smtClean="0"/>
              <a:t> alsó </a:t>
            </a:r>
            <a:r>
              <a:rPr lang="hu-HU" sz="1900" dirty="0" err="1" smtClean="0"/>
              <a:t>percentilis</a:t>
            </a:r>
            <a:r>
              <a:rPr lang="hu-HU" sz="1900" dirty="0" smtClean="0"/>
              <a:t>)</a:t>
            </a:r>
            <a:endParaRPr lang="hu-HU" sz="1900" dirty="0"/>
          </a:p>
          <a:p>
            <a:r>
              <a:rPr lang="hu-HU" dirty="0" smtClean="0"/>
              <a:t>Szórás</a:t>
            </a:r>
          </a:p>
          <a:p>
            <a:pPr lvl="1"/>
            <a:r>
              <a:rPr lang="hu-HU" dirty="0" smtClean="0"/>
              <a:t>átlagtól való négyzetes eltérések átlagának négyzetgyöke</a:t>
            </a:r>
          </a:p>
          <a:p>
            <a:r>
              <a:rPr lang="hu-HU" dirty="0" smtClean="0"/>
              <a:t>Stb. </a:t>
            </a:r>
          </a:p>
          <a:p>
            <a:pPr marL="0" indent="0">
              <a:buNone/>
            </a:pP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10222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742" y="85206"/>
            <a:ext cx="10515600" cy="1325563"/>
          </a:xfrm>
        </p:spPr>
        <p:txBody>
          <a:bodyPr/>
          <a:lstStyle/>
          <a:p>
            <a:r>
              <a:rPr lang="hu-HU" b="1" dirty="0" smtClean="0"/>
              <a:t>Példa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6943" y="1153821"/>
            <a:ext cx="10515600" cy="4351338"/>
          </a:xfrm>
        </p:spPr>
        <p:txBody>
          <a:bodyPr/>
          <a:lstStyle/>
          <a:p>
            <a:r>
              <a:rPr lang="hu-HU" dirty="0" smtClean="0"/>
              <a:t>1. eset: 0; 0; 0; 1; 2; 0; 4; 1; 1; 3</a:t>
            </a:r>
          </a:p>
          <a:p>
            <a:pPr lvl="1"/>
            <a:r>
              <a:rPr lang="hu-HU" dirty="0" smtClean="0"/>
              <a:t>Átlag: 1,2 (szórás: 1,4)</a:t>
            </a:r>
          </a:p>
          <a:p>
            <a:pPr lvl="1"/>
            <a:r>
              <a:rPr lang="hu-HU" dirty="0" smtClean="0"/>
              <a:t>Medián: 1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2. eset: </a:t>
            </a:r>
            <a:r>
              <a:rPr lang="hu-HU" dirty="0"/>
              <a:t>0; 0; 0; 1; 2; 0; 4; 1; 1; </a:t>
            </a:r>
            <a:r>
              <a:rPr lang="hu-HU" dirty="0" smtClean="0">
                <a:solidFill>
                  <a:srgbClr val="FF0000"/>
                </a:solidFill>
              </a:rPr>
              <a:t>100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/>
              <a:t>Átlag: </a:t>
            </a:r>
            <a:r>
              <a:rPr lang="hu-HU" dirty="0" smtClean="0"/>
              <a:t>11 </a:t>
            </a:r>
            <a:r>
              <a:rPr lang="hu-HU" dirty="0"/>
              <a:t>(szórás: </a:t>
            </a:r>
            <a:r>
              <a:rPr lang="hu-HU" dirty="0" smtClean="0"/>
              <a:t>31)</a:t>
            </a:r>
            <a:endParaRPr lang="hu-HU" dirty="0"/>
          </a:p>
          <a:p>
            <a:pPr lvl="1"/>
            <a:r>
              <a:rPr lang="hu-HU" dirty="0"/>
              <a:t>Medián: 1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77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nyíllal 5"/>
          <p:cNvCxnSpPr>
            <a:stCxn id="10" idx="1"/>
          </p:cNvCxnSpPr>
          <p:nvPr/>
        </p:nvCxnSpPr>
        <p:spPr>
          <a:xfrm flipH="1">
            <a:off x="6030410" y="1194898"/>
            <a:ext cx="4149288" cy="142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0179698" y="871732"/>
            <a:ext cx="188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Átlag és szórás (</a:t>
            </a:r>
            <a:r>
              <a:rPr lang="hu-HU" dirty="0" smtClean="0">
                <a:solidFill>
                  <a:srgbClr val="FF0000"/>
                </a:solidFill>
              </a:rPr>
              <a:t>12,4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92D050"/>
                </a:solidFill>
              </a:rPr>
              <a:t>±4,4 </a:t>
            </a:r>
            <a:r>
              <a:rPr lang="hu-HU" dirty="0" smtClean="0"/>
              <a:t>)</a:t>
            </a:r>
            <a:endParaRPr lang="hu-HU" dirty="0"/>
          </a:p>
        </p:txBody>
      </p:sp>
      <p:cxnSp>
        <p:nvCxnSpPr>
          <p:cNvPr id="14" name="Egyenes összekötő nyíllal 13"/>
          <p:cNvCxnSpPr>
            <a:stCxn id="17" idx="0"/>
          </p:cNvCxnSpPr>
          <p:nvPr/>
        </p:nvCxnSpPr>
        <p:spPr>
          <a:xfrm flipH="1" flipV="1">
            <a:off x="5220182" y="3069252"/>
            <a:ext cx="2472907" cy="2815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6913983" y="5884897"/>
            <a:ext cx="15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Módusz</a:t>
            </a:r>
            <a:r>
              <a:rPr lang="hu-HU" dirty="0" smtClean="0"/>
              <a:t> (</a:t>
            </a:r>
            <a:r>
              <a:rPr lang="hu-HU" dirty="0" smtClean="0">
                <a:solidFill>
                  <a:srgbClr val="FFC000"/>
                </a:solidFill>
              </a:rPr>
              <a:t>10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27975" y="122138"/>
            <a:ext cx="15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Medián (</a:t>
            </a:r>
            <a:r>
              <a:rPr lang="hu-HU" dirty="0" smtClean="0">
                <a:solidFill>
                  <a:srgbClr val="7030A0"/>
                </a:solidFill>
              </a:rPr>
              <a:t>12</a:t>
            </a:r>
            <a:r>
              <a:rPr lang="hu-HU" dirty="0" smtClean="0"/>
              <a:t>)</a:t>
            </a:r>
            <a:endParaRPr lang="hu-HU" dirty="0"/>
          </a:p>
        </p:txBody>
      </p:sp>
      <p:cxnSp>
        <p:nvCxnSpPr>
          <p:cNvPr id="27" name="Egyenes összekötő nyíllal 26"/>
          <p:cNvCxnSpPr>
            <a:stCxn id="26" idx="2"/>
          </p:cNvCxnSpPr>
          <p:nvPr/>
        </p:nvCxnSpPr>
        <p:spPr>
          <a:xfrm>
            <a:off x="1007081" y="491470"/>
            <a:ext cx="3452951" cy="232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zis 39"/>
          <p:cNvSpPr/>
          <p:nvPr/>
        </p:nvSpPr>
        <p:spPr>
          <a:xfrm>
            <a:off x="6344816" y="1102536"/>
            <a:ext cx="780078" cy="415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2" name="Egyenes összekötő nyíllal 41"/>
          <p:cNvCxnSpPr>
            <a:stCxn id="43" idx="2"/>
            <a:endCxn id="40" idx="0"/>
          </p:cNvCxnSpPr>
          <p:nvPr/>
        </p:nvCxnSpPr>
        <p:spPr>
          <a:xfrm flipH="1">
            <a:off x="6734855" y="570255"/>
            <a:ext cx="2185793" cy="53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/>
          <p:cNvSpPr txBox="1"/>
          <p:nvPr/>
        </p:nvSpPr>
        <p:spPr>
          <a:xfrm>
            <a:off x="7829549" y="200923"/>
            <a:ext cx="21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Kiugró érték? (25)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465933" y="5987544"/>
            <a:ext cx="21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Kiugró érték? (2)</a:t>
            </a:r>
            <a:endParaRPr lang="hu-HU" dirty="0"/>
          </a:p>
        </p:txBody>
      </p:sp>
      <p:cxnSp>
        <p:nvCxnSpPr>
          <p:cNvPr id="47" name="Egyenes összekötő nyíllal 46"/>
          <p:cNvCxnSpPr>
            <a:stCxn id="46" idx="0"/>
            <a:endCxn id="57" idx="6"/>
          </p:cNvCxnSpPr>
          <p:nvPr/>
        </p:nvCxnSpPr>
        <p:spPr>
          <a:xfrm flipH="1" flipV="1">
            <a:off x="3263859" y="3988103"/>
            <a:ext cx="1293173" cy="1999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zis 56"/>
          <p:cNvSpPr/>
          <p:nvPr/>
        </p:nvSpPr>
        <p:spPr>
          <a:xfrm>
            <a:off x="2377158" y="3749370"/>
            <a:ext cx="886701" cy="477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59" name="Diagram 58"/>
          <p:cNvGraphicFramePr>
            <a:graphicFrameLocks/>
          </p:cNvGraphicFramePr>
          <p:nvPr>
            <p:extLst/>
          </p:nvPr>
        </p:nvGraphicFramePr>
        <p:xfrm>
          <a:off x="1425076" y="491470"/>
          <a:ext cx="8089641" cy="452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1" name="Egyenes összekötő nyíllal 60"/>
          <p:cNvCxnSpPr>
            <a:stCxn id="10" idx="1"/>
          </p:cNvCxnSpPr>
          <p:nvPr/>
        </p:nvCxnSpPr>
        <p:spPr>
          <a:xfrm flipH="1">
            <a:off x="6157732" y="1194898"/>
            <a:ext cx="4021966" cy="906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/>
          <p:cNvCxnSpPr>
            <a:stCxn id="10" idx="1"/>
          </p:cNvCxnSpPr>
          <p:nvPr/>
        </p:nvCxnSpPr>
        <p:spPr>
          <a:xfrm flipH="1">
            <a:off x="6602973" y="1194898"/>
            <a:ext cx="3576725" cy="195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1325563"/>
          </a:xfrm>
        </p:spPr>
        <p:txBody>
          <a:bodyPr/>
          <a:lstStyle/>
          <a:p>
            <a:r>
              <a:rPr lang="hu-HU" b="1" dirty="0" smtClean="0"/>
              <a:t>Jellemző értékek – mikrobiológiai paraméterek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0918" y="161102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Többféle megoldás lehetséges</a:t>
            </a:r>
          </a:p>
          <a:p>
            <a:r>
              <a:rPr lang="hu-HU" dirty="0" smtClean="0"/>
              <a:t>Nagyon nagy természetes ingadozás lehet az eredményekben</a:t>
            </a:r>
          </a:p>
          <a:p>
            <a:r>
              <a:rPr lang="hu-HU" dirty="0" smtClean="0"/>
              <a:t>NNGYK ajánlás:</a:t>
            </a:r>
          </a:p>
          <a:p>
            <a:pPr lvl="1"/>
            <a:r>
              <a:rPr lang="hu-HU" dirty="0" smtClean="0"/>
              <a:t>95 % </a:t>
            </a:r>
            <a:r>
              <a:rPr lang="hu-HU" dirty="0" err="1" smtClean="0"/>
              <a:t>percentilis</a:t>
            </a:r>
            <a:r>
              <a:rPr lang="hu-HU" dirty="0" smtClean="0"/>
              <a:t> érték</a:t>
            </a:r>
          </a:p>
          <a:p>
            <a:r>
              <a:rPr lang="hu-HU" dirty="0" smtClean="0"/>
              <a:t>Beavatkozási érték </a:t>
            </a:r>
            <a:r>
              <a:rPr lang="hu-HU" sz="2200" dirty="0" smtClean="0"/>
              <a:t>(egyedi küszöbérték</a:t>
            </a:r>
            <a:r>
              <a:rPr lang="hu-HU" sz="2200" dirty="0"/>
              <a:t>) </a:t>
            </a:r>
            <a:endParaRPr lang="hu-HU" sz="2200" dirty="0" smtClean="0"/>
          </a:p>
          <a:p>
            <a:pPr lvl="1"/>
            <a:r>
              <a:rPr lang="hu-HU" dirty="0" smtClean="0"/>
              <a:t>95% </a:t>
            </a:r>
            <a:r>
              <a:rPr lang="hu-HU" dirty="0" err="1" smtClean="0"/>
              <a:t>percentilis</a:t>
            </a:r>
            <a:r>
              <a:rPr lang="hu-HU" dirty="0" smtClean="0"/>
              <a:t> négyszerese</a:t>
            </a:r>
          </a:p>
          <a:p>
            <a:r>
              <a:rPr lang="hu-HU" dirty="0"/>
              <a:t>Évente </a:t>
            </a:r>
            <a:r>
              <a:rPr lang="hu-HU" dirty="0" smtClean="0"/>
              <a:t>felülvizsgálni</a:t>
            </a:r>
          </a:p>
          <a:p>
            <a:r>
              <a:rPr lang="hu-HU" dirty="0" smtClean="0"/>
              <a:t>Legalább 30 eredmény</a:t>
            </a:r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Felejtsük el az automatikusan 100 vagy 500 TKE/l küszöbértéket!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2" name="Szögletes összekötő 11"/>
          <p:cNvCxnSpPr/>
          <p:nvPr/>
        </p:nvCxnSpPr>
        <p:spPr>
          <a:xfrm rot="10800000" flipV="1">
            <a:off x="5131842" y="2258008"/>
            <a:ext cx="5047857" cy="1586202"/>
          </a:xfrm>
          <a:prstGeom prst="bentConnector3">
            <a:avLst>
              <a:gd name="adj1" fmla="val -1284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1325563"/>
          </a:xfrm>
        </p:spPr>
        <p:txBody>
          <a:bodyPr/>
          <a:lstStyle/>
          <a:p>
            <a:r>
              <a:rPr lang="hu-HU" b="1" dirty="0" smtClean="0"/>
              <a:t>Jellemző értékek – mikroszkópos biológiai paraméterek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0918" y="161102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Többféle megoldás lehetséges</a:t>
            </a:r>
          </a:p>
          <a:p>
            <a:r>
              <a:rPr lang="hu-HU" dirty="0" smtClean="0"/>
              <a:t>Jelentős természetes ingadozás az eredményekben</a:t>
            </a:r>
          </a:p>
          <a:p>
            <a:r>
              <a:rPr lang="hu-HU" dirty="0" smtClean="0"/>
              <a:t>NNGYK ajánlás:</a:t>
            </a:r>
          </a:p>
          <a:p>
            <a:pPr lvl="1"/>
            <a:r>
              <a:rPr lang="hu-HU" dirty="0" smtClean="0"/>
              <a:t>95 % </a:t>
            </a:r>
            <a:r>
              <a:rPr lang="hu-HU" dirty="0" err="1" smtClean="0"/>
              <a:t>percentilis</a:t>
            </a:r>
            <a:r>
              <a:rPr lang="hu-HU" dirty="0" smtClean="0"/>
              <a:t> érték</a:t>
            </a:r>
          </a:p>
          <a:p>
            <a:pPr lvl="1"/>
            <a:r>
              <a:rPr lang="hu-HU" dirty="0" smtClean="0"/>
              <a:t>kiugró értékek</a:t>
            </a:r>
          </a:p>
          <a:p>
            <a:pPr lvl="2"/>
            <a:r>
              <a:rPr lang="hu-HU" dirty="0" smtClean="0"/>
              <a:t>átlag és szórás értékelésével </a:t>
            </a:r>
            <a:r>
              <a:rPr lang="hu-HU" sz="1700" dirty="0" smtClean="0"/>
              <a:t>(kiugró érték  az, ami nagyobb, mint az átlag+3 szórás)</a:t>
            </a:r>
          </a:p>
          <a:p>
            <a:pPr lvl="2"/>
            <a:r>
              <a:rPr lang="hu-HU" sz="2100" dirty="0" smtClean="0"/>
              <a:t>IQR értékelésével </a:t>
            </a:r>
            <a:r>
              <a:rPr lang="hu-HU" sz="1700" dirty="0"/>
              <a:t>(kiugró érték  az, ami nagyobb, mint az </a:t>
            </a:r>
            <a:r>
              <a:rPr lang="hu-HU" sz="1700" dirty="0" smtClean="0"/>
              <a:t>Q3+1,5*IQR)</a:t>
            </a:r>
            <a:endParaRPr lang="hu-HU" sz="1700" dirty="0"/>
          </a:p>
          <a:p>
            <a:r>
              <a:rPr lang="hu-HU" dirty="0" smtClean="0"/>
              <a:t>Beavatkozási érték </a:t>
            </a:r>
            <a:r>
              <a:rPr lang="hu-HU" sz="2200" dirty="0" smtClean="0"/>
              <a:t>(egyedi küszöbérték</a:t>
            </a:r>
            <a:r>
              <a:rPr lang="hu-HU" sz="2200" dirty="0"/>
              <a:t>) </a:t>
            </a:r>
            <a:endParaRPr lang="hu-HU" sz="2200" dirty="0" smtClean="0"/>
          </a:p>
          <a:p>
            <a:pPr lvl="1"/>
            <a:r>
              <a:rPr lang="hu-HU" dirty="0" smtClean="0"/>
              <a:t>95% </a:t>
            </a:r>
            <a:r>
              <a:rPr lang="hu-HU" dirty="0" err="1" smtClean="0"/>
              <a:t>percentilis</a:t>
            </a:r>
            <a:r>
              <a:rPr lang="hu-HU" dirty="0" smtClean="0"/>
              <a:t> érték </a:t>
            </a:r>
            <a:r>
              <a:rPr lang="hu-HU" sz="1800" dirty="0" smtClean="0">
                <a:solidFill>
                  <a:srgbClr val="FF0000"/>
                </a:solidFill>
              </a:rPr>
              <a:t>(nem a négyszerese!)</a:t>
            </a:r>
          </a:p>
          <a:p>
            <a:r>
              <a:rPr lang="hu-HU" dirty="0"/>
              <a:t>Évente </a:t>
            </a:r>
            <a:r>
              <a:rPr lang="hu-HU" dirty="0" smtClean="0"/>
              <a:t>felülvizsgálni</a:t>
            </a:r>
          </a:p>
          <a:p>
            <a:r>
              <a:rPr lang="hu-HU" dirty="0" smtClean="0"/>
              <a:t>Legalább 30 eredmény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187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85207"/>
            <a:ext cx="10515600" cy="1325563"/>
          </a:xfrm>
        </p:spPr>
        <p:txBody>
          <a:bodyPr/>
          <a:lstStyle/>
          <a:p>
            <a:r>
              <a:rPr lang="hu-HU" b="1" dirty="0" smtClean="0"/>
              <a:t>Jellemző értékek – kémiai paraméterek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0918" y="1611022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 smtClean="0"/>
              <a:t>Többféle megoldás lehetséges</a:t>
            </a:r>
          </a:p>
          <a:p>
            <a:r>
              <a:rPr lang="hu-HU" dirty="0" smtClean="0"/>
              <a:t>Kisebb természetes ingadozás az eredményekben</a:t>
            </a:r>
          </a:p>
          <a:p>
            <a:r>
              <a:rPr lang="hu-HU" dirty="0" smtClean="0"/>
              <a:t>NNGYK ajánlás:</a:t>
            </a:r>
          </a:p>
          <a:p>
            <a:pPr lvl="1"/>
            <a:r>
              <a:rPr lang="hu-HU" dirty="0" smtClean="0"/>
              <a:t>Medián</a:t>
            </a:r>
          </a:p>
          <a:p>
            <a:r>
              <a:rPr lang="hu-HU" dirty="0" smtClean="0"/>
              <a:t>Beavatkozási érték </a:t>
            </a:r>
            <a:r>
              <a:rPr lang="hu-HU" sz="2200" dirty="0" smtClean="0"/>
              <a:t>(egyedi küszöbérték</a:t>
            </a:r>
            <a:r>
              <a:rPr lang="hu-HU" sz="2200" dirty="0"/>
              <a:t>) </a:t>
            </a:r>
            <a:endParaRPr lang="hu-HU" sz="2200" dirty="0" smtClean="0"/>
          </a:p>
          <a:p>
            <a:pPr lvl="1"/>
            <a:r>
              <a:rPr lang="hu-HU" dirty="0"/>
              <a:t>kiugró értékek</a:t>
            </a:r>
          </a:p>
          <a:p>
            <a:pPr lvl="2"/>
            <a:r>
              <a:rPr lang="hu-HU" dirty="0"/>
              <a:t>átlag és szórás értékelésével </a:t>
            </a:r>
            <a:r>
              <a:rPr lang="hu-HU" sz="1700" dirty="0"/>
              <a:t>(kiugró érték  az, ami nagyobb, mint az átlag+3 szórás)</a:t>
            </a:r>
          </a:p>
          <a:p>
            <a:pPr lvl="2"/>
            <a:r>
              <a:rPr lang="hu-HU" sz="2100" dirty="0"/>
              <a:t>IQR értékelésével </a:t>
            </a:r>
            <a:r>
              <a:rPr lang="hu-HU" sz="1700" dirty="0"/>
              <a:t>(kiugró érték  az, ami nagyobb, mint az Q3+1,5*IQR)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32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44" y="126466"/>
            <a:ext cx="8029208" cy="60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636089"/>
              </p:ext>
            </p:extLst>
          </p:nvPr>
        </p:nvGraphicFramePr>
        <p:xfrm>
          <a:off x="146304" y="210312"/>
          <a:ext cx="11850623" cy="596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1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21968" y="-437014"/>
            <a:ext cx="5148064" cy="1512168"/>
          </a:xfrm>
        </p:spPr>
        <p:txBody>
          <a:bodyPr/>
          <a:lstStyle/>
          <a:p>
            <a:pPr algn="ctr"/>
            <a:r>
              <a:rPr lang="hu-HU" b="1" dirty="0" smtClean="0"/>
              <a:t>Összefoglalva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8444" y="523577"/>
            <a:ext cx="11060196" cy="6021288"/>
          </a:xfrm>
        </p:spPr>
        <p:txBody>
          <a:bodyPr>
            <a:normAutofit/>
          </a:bodyPr>
          <a:lstStyle/>
          <a:p>
            <a:r>
              <a:rPr lang="hu-HU" sz="2000" dirty="0" smtClean="0">
                <a:cs typeface="Arial" panose="020B0604020202020204" pitchFamily="34" charset="0"/>
              </a:rPr>
              <a:t>Sokféle megoldás van, nem csak az itt és az útmutatóban </a:t>
            </a:r>
            <a:r>
              <a:rPr lang="hu-HU" sz="2000" dirty="0" err="1" smtClean="0">
                <a:cs typeface="Arial" panose="020B0604020202020204" pitchFamily="34" charset="0"/>
              </a:rPr>
              <a:t>bemutatottak</a:t>
            </a:r>
            <a:endParaRPr lang="hu-HU" sz="2000" dirty="0" smtClean="0">
              <a:cs typeface="Arial" panose="020B0604020202020204" pitchFamily="34" charset="0"/>
            </a:endParaRPr>
          </a:p>
          <a:p>
            <a:endParaRPr lang="hu-HU" sz="2000" dirty="0" smtClean="0">
              <a:cs typeface="Arial" panose="020B0604020202020204" pitchFamily="34" charset="0"/>
            </a:endParaRPr>
          </a:p>
          <a:p>
            <a:r>
              <a:rPr lang="hu-HU" sz="2000" dirty="0" smtClean="0">
                <a:cs typeface="Arial" panose="020B0604020202020204" pitchFamily="34" charset="0"/>
              </a:rPr>
              <a:t>Ne legyen automatikus egy megoldás használata, azt az adatoktól függően válasszuk ki </a:t>
            </a:r>
            <a:r>
              <a:rPr lang="hu-HU" sz="1600" dirty="0" smtClean="0">
                <a:cs typeface="Arial" panose="020B0604020202020204" pitchFamily="34" charset="0"/>
              </a:rPr>
              <a:t>(ne mindig az átlag)</a:t>
            </a:r>
          </a:p>
          <a:p>
            <a:endParaRPr lang="hu-HU" sz="2000" dirty="0" smtClean="0">
              <a:cs typeface="Arial" panose="020B0604020202020204" pitchFamily="34" charset="0"/>
            </a:endParaRPr>
          </a:p>
          <a:p>
            <a:r>
              <a:rPr lang="hu-HU" sz="2000" dirty="0" smtClean="0">
                <a:cs typeface="Arial" panose="020B0604020202020204" pitchFamily="34" charset="0"/>
              </a:rPr>
              <a:t>Felejtsük el, hogy a </a:t>
            </a:r>
            <a:r>
              <a:rPr lang="hu-HU" sz="2000" smtClean="0">
                <a:cs typeface="Arial" panose="020B0604020202020204" pitchFamily="34" charset="0"/>
              </a:rPr>
              <a:t>telepszámnál </a:t>
            </a:r>
            <a:r>
              <a:rPr lang="hu-HU" sz="2000" smtClean="0">
                <a:cs typeface="Arial" panose="020B0604020202020204" pitchFamily="34" charset="0"/>
              </a:rPr>
              <a:t>100/500 </a:t>
            </a:r>
            <a:r>
              <a:rPr lang="hu-HU" sz="2000" dirty="0" smtClean="0">
                <a:cs typeface="Arial" panose="020B0604020202020204" pitchFamily="34" charset="0"/>
              </a:rPr>
              <a:t>TKE/l a beavatkozási érték, van, ahol már az 50 is kiugró lehet, előfordulhat, ahol az 500 sem jelez problémát</a:t>
            </a:r>
          </a:p>
          <a:p>
            <a:endParaRPr lang="hu-HU" sz="2000" dirty="0" smtClean="0">
              <a:cs typeface="Arial" panose="020B0604020202020204" pitchFamily="34" charset="0"/>
            </a:endParaRPr>
          </a:p>
          <a:p>
            <a:r>
              <a:rPr lang="hu-HU" sz="2000" dirty="0" smtClean="0">
                <a:cs typeface="Arial" panose="020B0604020202020204" pitchFamily="34" charset="0"/>
              </a:rPr>
              <a:t>Jobb több módszerrel is kiszámolni és összevetni az eredményeket</a:t>
            </a:r>
          </a:p>
          <a:p>
            <a:endParaRPr lang="hu-HU" sz="2000" dirty="0">
              <a:cs typeface="Arial" panose="020B0604020202020204" pitchFamily="34" charset="0"/>
            </a:endParaRPr>
          </a:p>
          <a:p>
            <a:r>
              <a:rPr lang="hu-HU" sz="2000" dirty="0" smtClean="0">
                <a:cs typeface="Arial" panose="020B0604020202020204" pitchFamily="34" charset="0"/>
              </a:rPr>
              <a:t>Vizuális ábrázolás nagyon hasznos, érdemes használni</a:t>
            </a:r>
          </a:p>
          <a:p>
            <a:endParaRPr lang="hu-HU" sz="2000" dirty="0" smtClean="0">
              <a:cs typeface="Arial" panose="020B0604020202020204" pitchFamily="34" charset="0"/>
            </a:endParaRPr>
          </a:p>
          <a:p>
            <a:r>
              <a:rPr lang="hu-HU" sz="2000" dirty="0" smtClean="0">
                <a:cs typeface="Arial" panose="020B0604020202020204" pitchFamily="34" charset="0"/>
              </a:rPr>
              <a:t>Fontos a kellő mintaszám </a:t>
            </a:r>
            <a:r>
              <a:rPr lang="hu-HU" sz="1600" dirty="0" smtClean="0">
                <a:cs typeface="Arial" panose="020B0604020202020204" pitchFamily="34" charset="0"/>
              </a:rPr>
              <a:t>(lehetőleg &gt;30)</a:t>
            </a:r>
            <a:r>
              <a:rPr lang="hu-HU" sz="2000" dirty="0" smtClean="0">
                <a:cs typeface="Arial" panose="020B0604020202020204" pitchFamily="34" charset="0"/>
              </a:rPr>
              <a:t>, ha kell, több </a:t>
            </a:r>
            <a:r>
              <a:rPr lang="hu-HU" sz="2000" dirty="0">
                <a:cs typeface="Arial" panose="020B0604020202020204" pitchFamily="34" charset="0"/>
              </a:rPr>
              <a:t>év adataival </a:t>
            </a:r>
            <a:r>
              <a:rPr lang="hu-HU" sz="1600" dirty="0" smtClean="0">
                <a:cs typeface="Arial" panose="020B0604020202020204" pitchFamily="34" charset="0"/>
              </a:rPr>
              <a:t>(ha nem volt jelentős változás, pl. technológia váltás stb.)</a:t>
            </a:r>
          </a:p>
          <a:p>
            <a:endParaRPr lang="hu-HU" sz="2000" dirty="0" smtClean="0">
              <a:cs typeface="Arial" panose="020B0604020202020204" pitchFamily="34" charset="0"/>
            </a:endParaRPr>
          </a:p>
          <a:p>
            <a:r>
              <a:rPr lang="hu-HU" sz="2000" dirty="0" smtClean="0">
                <a:cs typeface="Arial" panose="020B0604020202020204" pitchFamily="34" charset="0"/>
              </a:rPr>
              <a:t>Jellemző érték számításnál a kiugró értékeket, </a:t>
            </a:r>
            <a:r>
              <a:rPr lang="hu-HU" sz="2000" dirty="0" err="1" smtClean="0">
                <a:cs typeface="Arial" panose="020B0604020202020204" pitchFamily="34" charset="0"/>
              </a:rPr>
              <a:t>havária</a:t>
            </a:r>
            <a:r>
              <a:rPr lang="hu-HU" sz="2000" dirty="0" smtClean="0">
                <a:cs typeface="Arial" panose="020B0604020202020204" pitchFamily="34" charset="0"/>
              </a:rPr>
              <a:t> események mintáit, kontrollmintákat fertőtlenítés után stb., ne vegyük figyelembe </a:t>
            </a:r>
            <a:endParaRPr lang="hu-H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11135" y="487708"/>
            <a:ext cx="9144000" cy="5373216"/>
          </a:xfrm>
        </p:spPr>
        <p:txBody>
          <a:bodyPr>
            <a:normAutofit/>
          </a:bodyPr>
          <a:lstStyle/>
          <a:p>
            <a:r>
              <a:rPr lang="hu-HU" dirty="0" smtClean="0">
                <a:cs typeface="Arial" panose="020B0604020202020204" pitchFamily="34" charset="0"/>
              </a:rPr>
              <a:t>Az ivóvízben vizsgálandó szervezetek </a:t>
            </a:r>
            <a:r>
              <a:rPr lang="hu-HU" u="sng" dirty="0" smtClean="0">
                <a:cs typeface="Arial" panose="020B0604020202020204" pitchFamily="34" charset="0"/>
              </a:rPr>
              <a:t>vízhigiénés indikátorok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Lehetnek köztük kórokozók </a:t>
            </a:r>
            <a:r>
              <a:rPr lang="hu-HU" sz="1800" dirty="0" smtClean="0">
                <a:cs typeface="Arial" panose="020B0604020202020204" pitchFamily="34" charset="0"/>
              </a:rPr>
              <a:t>(egyes </a:t>
            </a:r>
            <a:r>
              <a:rPr lang="hu-HU" sz="1800" i="1" dirty="0" smtClean="0">
                <a:cs typeface="Arial" panose="020B0604020202020204" pitchFamily="34" charset="0"/>
              </a:rPr>
              <a:t>E. coli, Enterococcus </a:t>
            </a:r>
            <a:r>
              <a:rPr lang="hu-HU" sz="1800" dirty="0" smtClean="0">
                <a:cs typeface="Arial" panose="020B0604020202020204" pitchFamily="34" charset="0"/>
              </a:rPr>
              <a:t>törzsek</a:t>
            </a:r>
            <a:r>
              <a:rPr lang="hu-HU" sz="1800" i="1" dirty="0" smtClean="0">
                <a:cs typeface="Arial" panose="020B0604020202020204" pitchFamily="34" charset="0"/>
              </a:rPr>
              <a:t>, Pseudomonas aeruginosa</a:t>
            </a:r>
            <a:r>
              <a:rPr lang="hu-HU" sz="1800" dirty="0" smtClean="0">
                <a:cs typeface="Arial" panose="020B0604020202020204" pitchFamily="34" charset="0"/>
              </a:rPr>
              <a:t>)</a:t>
            </a:r>
            <a:r>
              <a:rPr lang="hu-HU" dirty="0" smtClean="0">
                <a:cs typeface="Arial" panose="020B0604020202020204" pitchFamily="34" charset="0"/>
              </a:rPr>
              <a:t>, de </a:t>
            </a:r>
            <a:r>
              <a:rPr lang="hu-HU" b="1" dirty="0" smtClean="0">
                <a:cs typeface="Arial" panose="020B0604020202020204" pitchFamily="34" charset="0"/>
              </a:rPr>
              <a:t>nem ezért vizsgáljuk</a:t>
            </a:r>
            <a:r>
              <a:rPr lang="hu-HU" dirty="0" smtClean="0">
                <a:cs typeface="Arial" panose="020B0604020202020204" pitchFamily="34" charset="0"/>
              </a:rPr>
              <a:t>, hanem mert egyéb kórokozók előfordulását jelzik</a:t>
            </a:r>
          </a:p>
          <a:p>
            <a:r>
              <a:rPr lang="hu-HU" dirty="0" smtClean="0">
                <a:cs typeface="Arial" panose="020B0604020202020204" pitchFamily="34" charset="0"/>
              </a:rPr>
              <a:t>Akut fekális </a:t>
            </a:r>
            <a:r>
              <a:rPr lang="hu-HU" sz="2000" dirty="0" smtClean="0">
                <a:cs typeface="Arial" panose="020B0604020202020204" pitchFamily="34" charset="0"/>
              </a:rPr>
              <a:t>(szennyvíz eredetű)</a:t>
            </a:r>
            <a:r>
              <a:rPr lang="hu-HU" dirty="0" smtClean="0">
                <a:cs typeface="Arial" panose="020B0604020202020204" pitchFamily="34" charset="0"/>
              </a:rPr>
              <a:t> szennyezést jelző indikátorok: </a:t>
            </a:r>
            <a:r>
              <a:rPr lang="hu-HU" i="1" dirty="0" smtClean="0">
                <a:cs typeface="Arial" panose="020B0604020202020204" pitchFamily="34" charset="0"/>
              </a:rPr>
              <a:t>E. coli, Enterococcus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Ahol ezek jelen vannak, egyéb, szennyvízben előforduló kórokozó </a:t>
            </a:r>
            <a:r>
              <a:rPr lang="hu-HU" sz="1800" dirty="0" smtClean="0">
                <a:cs typeface="Arial" panose="020B0604020202020204" pitchFamily="34" charset="0"/>
              </a:rPr>
              <a:t>(vírusok, egysejtűek)</a:t>
            </a:r>
            <a:r>
              <a:rPr lang="hu-HU" dirty="0" smtClean="0">
                <a:cs typeface="Arial" panose="020B0604020202020204" pitchFamily="34" charset="0"/>
              </a:rPr>
              <a:t> lehetnek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Fertőzésveszélyt jelez </a:t>
            </a:r>
          </a:p>
          <a:p>
            <a:r>
              <a:rPr lang="hu-HU" dirty="0" smtClean="0">
                <a:cs typeface="Arial" panose="020B0604020202020204" pitchFamily="34" charset="0"/>
              </a:rPr>
              <a:t>Egyéb indikátorok: </a:t>
            </a:r>
            <a:r>
              <a:rPr lang="hu-HU" dirty="0">
                <a:cs typeface="Arial" panose="020B0604020202020204" pitchFamily="34" charset="0"/>
              </a:rPr>
              <a:t>telepszám 22 és 37 °C, </a:t>
            </a:r>
            <a:r>
              <a:rPr lang="hu-HU" i="1" dirty="0">
                <a:cs typeface="Arial" panose="020B0604020202020204" pitchFamily="34" charset="0"/>
              </a:rPr>
              <a:t>Pseudomonas aeruginosa</a:t>
            </a:r>
            <a:r>
              <a:rPr lang="hu-HU" dirty="0">
                <a:cs typeface="Arial" panose="020B0604020202020204" pitchFamily="34" charset="0"/>
              </a:rPr>
              <a:t>, </a:t>
            </a:r>
            <a:r>
              <a:rPr lang="hu-HU" dirty="0" smtClean="0">
                <a:cs typeface="Arial" panose="020B0604020202020204" pitchFamily="34" charset="0"/>
              </a:rPr>
              <a:t>coliform szám, </a:t>
            </a:r>
            <a:r>
              <a:rPr lang="hu-HU" i="1" dirty="0" smtClean="0">
                <a:cs typeface="Arial" panose="020B0604020202020204" pitchFamily="34" charset="0"/>
              </a:rPr>
              <a:t>Clostridium perfringens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T</a:t>
            </a:r>
            <a:r>
              <a:rPr lang="hu-HU" dirty="0" smtClean="0">
                <a:cs typeface="Arial" panose="020B0604020202020204" pitchFamily="34" charset="0"/>
              </a:rPr>
              <a:t>echnológiai problémát vagy elosztó hálózati utószaporodást jelez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Nem minden esetben jelent közegészségügyi kockázatot</a:t>
            </a:r>
            <a:endParaRPr lang="hu-HU" dirty="0">
              <a:cs typeface="Arial" panose="020B0604020202020204" pitchFamily="34" charset="0"/>
            </a:endParaRPr>
          </a:p>
          <a:p>
            <a:endParaRPr lang="hu-H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726" y="0"/>
            <a:ext cx="12016273" cy="1325563"/>
          </a:xfrm>
        </p:spPr>
        <p:txBody>
          <a:bodyPr/>
          <a:lstStyle/>
          <a:p>
            <a:pPr algn="ctr"/>
            <a:r>
              <a:rPr lang="hu-HU" b="1" dirty="0" smtClean="0"/>
              <a:t>Útmutatók, tájékoztatók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423" y="1438641"/>
            <a:ext cx="11135356" cy="5419359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1"/>
                </a:solidFill>
              </a:rPr>
              <a:t>Ivóvízben vizsgált paraméterek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https://www.nnk.gov.hu/attachments/article/1703/Mo%CC%81dszertani%20u%CC%81tmutato%CC%81%20iv.min.jav.%20beav.-2.%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20kiad%C3%A1s%202023_v%C3%A9gl.pdf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chemeClr val="tx1"/>
                </a:solidFill>
              </a:rPr>
              <a:t>Radiológia módszertan</a:t>
            </a:r>
          </a:p>
          <a:p>
            <a:pPr lvl="1"/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www.nnk.gov.hu/attachments/article/187/Modszertani_utmutato_ivovizek_radiologiai_vizsgalatahoz.pdf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sz="2400" b="1" dirty="0" smtClean="0">
                <a:solidFill>
                  <a:schemeClr val="tx1"/>
                </a:solidFill>
              </a:rPr>
              <a:t>Paraméterek értékelése, beavatkozás</a:t>
            </a:r>
            <a:endParaRPr lang="hu-HU" sz="2400" b="1" dirty="0">
              <a:solidFill>
                <a:schemeClr val="tx1"/>
              </a:solidFill>
            </a:endParaRPr>
          </a:p>
          <a:p>
            <a:pPr lvl="1"/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https://www.nnk.gov.hu/attachments/article/187/Mo%CC%81dszertani%20u%CC%81tmutato%CC%81%20ivo%CC%81vi%CC%81zmino%CC%8Bse%CC%81gjavi%CC%81to%CC%81%20beavatkoza%CC%81sokro%CC%81l.pdf</a:t>
            </a: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400" b="1" dirty="0" smtClean="0"/>
              <a:t>AOX</a:t>
            </a:r>
            <a:endParaRPr lang="hu-HU" sz="2400" b="1" dirty="0"/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www.nnk.gov.hu/attachments/article/1703/AOX%20param%C3%A9ter%20szerepe%20az%20iv%C3%B3v%C3%ADzmin%C5%91s%C3%A9g%20fel%C3%BCgyeletben%202023.pdf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hu-HU" sz="2400" b="1" dirty="0"/>
              <a:t>Parametrikus érték telepszám és biológiai paraméterek esetén </a:t>
            </a:r>
            <a:endParaRPr lang="hu-HU" sz="2400" b="1" dirty="0" smtClean="0"/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www.nnk.gov.hu/index.php/kozegeszsegugyi-laboratoriumi-foosztaly/kornyezetegeszsegugyi-laboratoriumi-osztaly/vizhigienes-laboratorium/ivoviz/vizminoseg-ellenorzese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884648" y="1268760"/>
            <a:ext cx="7955768" cy="2691730"/>
          </a:xfrm>
        </p:spPr>
        <p:txBody>
          <a:bodyPr>
            <a:noAutofit/>
          </a:bodyPr>
          <a:lstStyle/>
          <a:p>
            <a:r>
              <a:rPr lang="hu-HU" sz="4400" b="1" dirty="0">
                <a:latin typeface="Arial" panose="020B0604020202020204" pitchFamily="34" charset="0"/>
              </a:rPr>
              <a:t>Köszönöm a megtisztelő figyelmet!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2895600" y="5301208"/>
            <a:ext cx="6400800" cy="697632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>
                    <a:lumMod val="65000"/>
                  </a:schemeClr>
                </a:solidFill>
              </a:rPr>
              <a:t>izsak.balint@nkk.gov.hu</a:t>
            </a:r>
            <a:endParaRPr lang="hu-HU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409" y="127562"/>
            <a:ext cx="8244408" cy="93610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Mikrobiológiai paraméterek: 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fekális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indikátorok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70148" y="1210445"/>
            <a:ext cx="8676456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400" b="1" i="1" dirty="0">
                <a:cs typeface="Arial" panose="020B0604020202020204" pitchFamily="34" charset="0"/>
              </a:rPr>
              <a:t>E. coli 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„A” tábla, határérték: 0 /100 ml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Melegvérű állatok bélcsatornájában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Gram - baktérium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</a:t>
            </a:r>
            <a:r>
              <a:rPr lang="hu-HU" dirty="0">
                <a:cs typeface="Arial" panose="020B0604020202020204" pitchFamily="34" charset="0"/>
              </a:rPr>
              <a:t>egfontosabb fekális indikátor </a:t>
            </a:r>
          </a:p>
          <a:p>
            <a:pPr marL="457200" lvl="1" indent="0">
              <a:buNone/>
            </a:pPr>
            <a:r>
              <a:rPr lang="hu-HU" sz="1800" dirty="0">
                <a:cs typeface="Arial" panose="020B0604020202020204" pitchFamily="34" charset="0"/>
              </a:rPr>
              <a:t>(bár szakirodalomi példa van </a:t>
            </a:r>
            <a:r>
              <a:rPr lang="hu-HU" sz="1800" dirty="0" smtClean="0">
                <a:cs typeface="Arial" panose="020B0604020202020204" pitchFamily="34" charset="0"/>
              </a:rPr>
              <a:t>környezeti </a:t>
            </a:r>
            <a:r>
              <a:rPr lang="hu-HU" sz="1800" dirty="0">
                <a:cs typeface="Arial" panose="020B0604020202020204" pitchFamily="34" charset="0"/>
              </a:rPr>
              <a:t>replikációra is)</a:t>
            </a:r>
          </a:p>
          <a:p>
            <a:pPr>
              <a:buNone/>
            </a:pPr>
            <a:r>
              <a:rPr lang="hu-HU" sz="2400" b="1" i="1" dirty="0">
                <a:cs typeface="Arial" panose="020B0604020202020204" pitchFamily="34" charset="0"/>
              </a:rPr>
              <a:t>Enterococcus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„A” tábla, határérték: 0 /100 ml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F</a:t>
            </a:r>
            <a:r>
              <a:rPr lang="hu-HU" dirty="0">
                <a:cs typeface="Arial" panose="020B0604020202020204" pitchFamily="34" charset="0"/>
              </a:rPr>
              <a:t>ekális eredetű</a:t>
            </a:r>
          </a:p>
          <a:p>
            <a:pPr lvl="1"/>
            <a:r>
              <a:rPr lang="hu-HU" dirty="0">
                <a:cs typeface="Arial" panose="020B0604020202020204" pitchFamily="34" charset="0"/>
              </a:rPr>
              <a:t>Gram + baktérium</a:t>
            </a:r>
          </a:p>
          <a:p>
            <a:pPr lvl="1">
              <a:buNone/>
            </a:pPr>
            <a:endParaRPr lang="hu-HU" dirty="0">
              <a:cs typeface="Arial" panose="020B0604020202020204" pitchFamily="34" charset="0"/>
            </a:endParaRPr>
          </a:p>
        </p:txBody>
      </p:sp>
      <p:pic>
        <p:nvPicPr>
          <p:cNvPr id="4" name="Kép 3" descr="e. c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128" y="1484785"/>
            <a:ext cx="2880320" cy="242306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807968" y="386104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https://hu.wikipedia.org/wiki/Escherichia_coli</a:t>
            </a:r>
          </a:p>
        </p:txBody>
      </p:sp>
      <p:pic>
        <p:nvPicPr>
          <p:cNvPr id="6" name="Kép 3" descr="Enterococcus_faecalis20023-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136" y="4077073"/>
            <a:ext cx="2376264" cy="2592288"/>
          </a:xfrm>
          <a:prstGeom prst="rect">
            <a:avLst/>
          </a:prstGeom>
        </p:spPr>
      </p:pic>
      <p:sp>
        <p:nvSpPr>
          <p:cNvPr id="7" name="Téglalap 4"/>
          <p:cNvSpPr/>
          <p:nvPr/>
        </p:nvSpPr>
        <p:spPr>
          <a:xfrm>
            <a:off x="7536160" y="66117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https://en.wikipedia.org/wiki/Enterococcus_faecalis</a:t>
            </a:r>
          </a:p>
        </p:txBody>
      </p:sp>
    </p:spTree>
    <p:extLst>
      <p:ext uri="{BB962C8B-B14F-4D97-AF65-F5344CB8AC3E}">
        <p14:creationId xmlns:p14="http://schemas.microsoft.com/office/powerpoint/2010/main" val="1440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714" y="91277"/>
            <a:ext cx="11623187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Szükséges beavatkozások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fekális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indikátor esetén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7186" y="1207502"/>
            <a:ext cx="8507288" cy="525658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cs typeface="Arial" panose="020B0604020202020204" pitchFamily="34" charset="0"/>
              </a:rPr>
              <a:t>Eseti előfordulás jellemző</a:t>
            </a:r>
          </a:p>
          <a:p>
            <a:pPr lvl="1"/>
            <a:r>
              <a:rPr lang="en-US" dirty="0" err="1" smtClean="0">
                <a:cs typeface="Arial" panose="020B0604020202020204" pitchFamily="34" charset="0"/>
              </a:rPr>
              <a:t>Vízbázis</a:t>
            </a:r>
            <a:r>
              <a:rPr lang="en-US" dirty="0" smtClean="0">
                <a:cs typeface="Arial" panose="020B0604020202020204" pitchFamily="34" charset="0"/>
              </a:rPr>
              <a:t>: pl. </a:t>
            </a:r>
            <a:r>
              <a:rPr lang="en-US" dirty="0" err="1" smtClean="0">
                <a:cs typeface="Arial" panose="020B0604020202020204" pitchFamily="34" charset="0"/>
              </a:rPr>
              <a:t>karsztvíz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szennyezés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extrém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esőzés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esetén</a:t>
            </a:r>
            <a:endParaRPr lang="en-US" dirty="0" smtClean="0"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cs typeface="Arial" panose="020B0604020202020204" pitchFamily="34" charset="0"/>
              </a:rPr>
              <a:t>Technológia</a:t>
            </a:r>
            <a:r>
              <a:rPr lang="en-US" dirty="0" smtClean="0">
                <a:cs typeface="Arial" panose="020B0604020202020204" pitchFamily="34" charset="0"/>
              </a:rPr>
              <a:t>: </a:t>
            </a:r>
            <a:r>
              <a:rPr lang="en-US" dirty="0" err="1" smtClean="0">
                <a:cs typeface="Arial" panose="020B0604020202020204" pitchFamily="34" charset="0"/>
              </a:rPr>
              <a:t>fertőtlenítés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hatékonyságának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csökkenése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szennyezett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nyersvíz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esetén</a:t>
            </a:r>
            <a:endParaRPr lang="en-US" dirty="0" smtClean="0"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cs typeface="Arial" panose="020B0604020202020204" pitchFamily="34" charset="0"/>
              </a:rPr>
              <a:t>Elosztóhálózat</a:t>
            </a:r>
            <a:r>
              <a:rPr lang="en-US" dirty="0" smtClean="0">
                <a:cs typeface="Arial" panose="020B0604020202020204" pitchFamily="34" charset="0"/>
              </a:rPr>
              <a:t>: pl. </a:t>
            </a:r>
            <a:r>
              <a:rPr lang="en-US" dirty="0" err="1" smtClean="0">
                <a:cs typeface="Arial" panose="020B0604020202020204" pitchFamily="34" charset="0"/>
              </a:rPr>
              <a:t>csőtörés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szivárgás</a:t>
            </a:r>
            <a:endParaRPr lang="hu-HU" dirty="0" smtClean="0">
              <a:cs typeface="Arial" panose="020B0604020202020204" pitchFamily="34" charset="0"/>
            </a:endParaRPr>
          </a:p>
          <a:p>
            <a:r>
              <a:rPr lang="hu-HU" dirty="0" smtClean="0">
                <a:cs typeface="Arial" panose="020B0604020202020204" pitchFamily="34" charset="0"/>
              </a:rPr>
              <a:t>Fertőzésveszélyt jelez </a:t>
            </a:r>
            <a:r>
              <a:rPr lang="mr-IN" dirty="0" smtClean="0">
                <a:cs typeface="Calibri"/>
              </a:rPr>
              <a:t>–</a:t>
            </a:r>
            <a:r>
              <a:rPr lang="hu-HU" dirty="0" smtClean="0">
                <a:cs typeface="Arial" panose="020B0604020202020204" pitchFamily="34" charset="0"/>
              </a:rPr>
              <a:t> mindenképpen beavatkozás szükséges </a:t>
            </a:r>
          </a:p>
          <a:p>
            <a:r>
              <a:rPr lang="hu-HU" dirty="0" smtClean="0">
                <a:cs typeface="Arial" panose="020B0604020202020204" pitchFamily="34" charset="0"/>
              </a:rPr>
              <a:t>DE annak megválasztása a túllépés kiterjedése, időtartama, mértéke alapján mérlegelendő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1-2 TKE/100 ml, egy ponton </a:t>
            </a:r>
            <a:r>
              <a:rPr lang="hu-HU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hu-HU" dirty="0" smtClean="0">
                <a:solidFill>
                  <a:srgbClr val="FF0000"/>
                </a:solidFill>
                <a:ea typeface="Wingdings"/>
                <a:cs typeface="Arial" panose="020B0604020202020204" pitchFamily="34" charset="0"/>
                <a:sym typeface="Wingdings"/>
              </a:rPr>
              <a:t>lokális beavatkozás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Wingdings"/>
                <a:cs typeface="Arial" panose="020B0604020202020204" pitchFamily="34" charset="0"/>
                <a:sym typeface="Wingdings"/>
              </a:rPr>
              <a:t>N</a:t>
            </a:r>
            <a:r>
              <a:rPr lang="hu-HU" dirty="0" smtClean="0">
                <a:solidFill>
                  <a:srgbClr val="FF0000"/>
                </a:solidFill>
                <a:ea typeface="Wingdings"/>
                <a:cs typeface="Arial" panose="020B0604020202020204" pitchFamily="34" charset="0"/>
                <a:sym typeface="Wingdings"/>
              </a:rPr>
              <a:t>agyobb számú, több ponton, ismételten </a:t>
            </a:r>
            <a:r>
              <a:rPr lang="hu-HU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rendszer szintű beavatkozás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Fertőtlenítés, hálózatmosatás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Forralási utasítás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Kontroll minta</a:t>
            </a:r>
            <a:endParaRPr lang="hu-HU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hu-HU" dirty="0" smtClean="0">
              <a:cs typeface="Arial" panose="020B0604020202020204" pitchFamily="34" charset="0"/>
            </a:endParaRP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765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1" y="109939"/>
            <a:ext cx="8172399" cy="936104"/>
          </a:xfrm>
        </p:spPr>
        <p:txBody>
          <a:bodyPr>
            <a:normAutofit/>
          </a:bodyPr>
          <a:lstStyle/>
          <a:p>
            <a:r>
              <a:rPr lang="hu-H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endParaRPr lang="hu-H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3210" y="1268760"/>
            <a:ext cx="8686800" cy="5184576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cs typeface="Arial" panose="020B0604020202020204" pitchFamily="34" charset="0"/>
              </a:rPr>
              <a:t>3. tábla, parametrikus érték 0 /100 ml</a:t>
            </a:r>
          </a:p>
          <a:p>
            <a:r>
              <a:rPr lang="hu-HU" dirty="0" smtClean="0">
                <a:cs typeface="Arial" panose="020B0604020202020204" pitchFamily="34" charset="0"/>
              </a:rPr>
              <a:t>Fakultatív patogén baktérium 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fülgyulladás, sebfertőzés, tüdőgyulladás, szepszis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különösen kórházi környezetben probléma</a:t>
            </a:r>
          </a:p>
          <a:p>
            <a:r>
              <a:rPr lang="hu-HU" dirty="0" smtClean="0">
                <a:cs typeface="Arial" panose="020B0604020202020204" pitchFamily="34" charset="0"/>
              </a:rPr>
              <a:t>Jelenléte biofilm kialakulására utal</a:t>
            </a:r>
          </a:p>
          <a:p>
            <a:r>
              <a:rPr lang="hu-HU" dirty="0" smtClean="0">
                <a:cs typeface="Arial" panose="020B0604020202020204" pitchFamily="34" charset="0"/>
              </a:rPr>
              <a:t>Környezeti eredetű </a:t>
            </a:r>
            <a:r>
              <a:rPr lang="hu-HU" sz="2300" dirty="0" smtClean="0">
                <a:cs typeface="Arial" panose="020B0604020202020204" pitchFamily="34" charset="0"/>
              </a:rPr>
              <a:t>(talajban, nyersvizekben előfordul)</a:t>
            </a:r>
          </a:p>
          <a:p>
            <a:r>
              <a:rPr lang="hu-HU" dirty="0" smtClean="0">
                <a:cs typeface="Arial" panose="020B0604020202020204" pitchFamily="34" charset="0"/>
              </a:rPr>
              <a:t>Pangó víz, &gt;20 °C feletti vízhőmérséklet kedvez az elszaporodásnak</a:t>
            </a:r>
          </a:p>
          <a:p>
            <a:r>
              <a:rPr lang="hu-HU" dirty="0" smtClean="0">
                <a:cs typeface="Arial" panose="020B0604020202020204" pitchFamily="34" charset="0"/>
              </a:rPr>
              <a:t>Korábban elsősorban elosztóhálózatok, szerelvények szennyezettsége</a:t>
            </a:r>
          </a:p>
          <a:p>
            <a:r>
              <a:rPr lang="hu-HU" dirty="0" smtClean="0">
                <a:cs typeface="Arial" panose="020B0604020202020204" pitchFamily="34" charset="0"/>
              </a:rPr>
              <a:t>Utóbbi években technológia elszennyeződése gyakori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IMJP </a:t>
            </a:r>
            <a:r>
              <a:rPr lang="mr-IN" dirty="0" smtClean="0">
                <a:cs typeface="Calibri"/>
              </a:rPr>
              <a:t>–</a:t>
            </a:r>
            <a:r>
              <a:rPr lang="hu-HU" dirty="0" smtClean="0">
                <a:cs typeface="Arial" panose="020B0604020202020204" pitchFamily="34" charset="0"/>
              </a:rPr>
              <a:t> új technológiák</a:t>
            </a:r>
          </a:p>
          <a:p>
            <a:pPr lvl="1"/>
            <a:r>
              <a:rPr lang="hu-HU" dirty="0" smtClean="0">
                <a:cs typeface="Arial" panose="020B0604020202020204" pitchFamily="34" charset="0"/>
              </a:rPr>
              <a:t>Homokszűrők, aktív szén szűrők</a:t>
            </a:r>
          </a:p>
          <a:p>
            <a:r>
              <a:rPr lang="hu-HU" dirty="0" smtClean="0">
                <a:cs typeface="Arial" panose="020B0604020202020204" pitchFamily="34" charset="0"/>
              </a:rPr>
              <a:t>Fertőtlenítésnek ellenáll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Lokális fertőtlenítés, szerelvények tisztítása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Technológiai elemek fertőtlenítése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Hőfertőtlenítés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cs typeface="Arial" panose="020B0604020202020204" pitchFamily="34" charset="0"/>
              </a:rPr>
              <a:t>Kolonizált rendszerekből nagyon nehéz az eltávolítás</a:t>
            </a:r>
          </a:p>
          <a:p>
            <a:endParaRPr lang="hu-HU" dirty="0" smtClean="0">
              <a:cs typeface="Arial" panose="020B0604020202020204" pitchFamily="34" charset="0"/>
            </a:endParaRPr>
          </a:p>
          <a:p>
            <a:endParaRPr lang="hu-HU" dirty="0"/>
          </a:p>
        </p:txBody>
      </p:sp>
      <p:grpSp>
        <p:nvGrpSpPr>
          <p:cNvPr id="6" name="Group 5"/>
          <p:cNvGrpSpPr/>
          <p:nvPr/>
        </p:nvGrpSpPr>
        <p:grpSpPr>
          <a:xfrm>
            <a:off x="7642192" y="1268760"/>
            <a:ext cx="2996510" cy="1692000"/>
            <a:chOff x="6622248" y="-2152301"/>
            <a:chExt cx="2996510" cy="1692000"/>
          </a:xfrm>
        </p:grpSpPr>
        <p:pic>
          <p:nvPicPr>
            <p:cNvPr id="4" name="Kép 3" descr="pseudomonas-aeruginosa-696x39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2248" y="-2152301"/>
              <a:ext cx="2996510" cy="1692000"/>
            </a:xfrm>
            <a:prstGeom prst="rect">
              <a:avLst/>
            </a:prstGeom>
          </p:spPr>
        </p:pic>
        <p:sp>
          <p:nvSpPr>
            <p:cNvPr id="5" name="Téglalap 4"/>
            <p:cNvSpPr/>
            <p:nvPr/>
          </p:nvSpPr>
          <p:spPr>
            <a:xfrm>
              <a:off x="6660232" y="-928165"/>
              <a:ext cx="19442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http://www.hhmglobal.com/knowledge-bank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5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E_ESCAIDE" id="{B8231E25-80D9-5448-AC43-7FBE7D1A89CD}" vid="{168D9E2F-84EA-B640-B4C0-A4315794611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NNGYK</Template>
  <TotalTime>53</TotalTime>
  <Words>3751</Words>
  <Application>Microsoft Office PowerPoint</Application>
  <PresentationFormat>Szélesvásznú</PresentationFormat>
  <Paragraphs>648</Paragraphs>
  <Slides>61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Candara</vt:lpstr>
      <vt:lpstr>Wingdings</vt:lpstr>
      <vt:lpstr>Office-téma</vt:lpstr>
      <vt:lpstr>Vízminőségi paraméterek forrása, kockázata, jellemző értékek meghatározása </vt:lpstr>
      <vt:lpstr>Vízellátási lánc</vt:lpstr>
      <vt:lpstr>Paraméterek, határ- és parametrikus értékek 1. Melléklet</vt:lpstr>
      <vt:lpstr>PowerPoint-bemutató</vt:lpstr>
      <vt:lpstr>Mikrobiológiai paraméterek</vt:lpstr>
      <vt:lpstr>PowerPoint-bemutató</vt:lpstr>
      <vt:lpstr>Mikrobiológiai paraméterek:  fekális indikátorok</vt:lpstr>
      <vt:lpstr>Szükséges beavatkozások fekális indikátor esetén</vt:lpstr>
      <vt:lpstr>Pseudomonas aeruginosa</vt:lpstr>
      <vt:lpstr>Egyéb indikátorok</vt:lpstr>
      <vt:lpstr>Telepszám 22 oC-on és 37 oC-on</vt:lpstr>
      <vt:lpstr>A biofilm</vt:lpstr>
      <vt:lpstr>Mikroszkópos biológiai paraméterek</vt:lpstr>
      <vt:lpstr>PowerPoint-bemutató</vt:lpstr>
      <vt:lpstr>PowerPoint-bemutató</vt:lpstr>
      <vt:lpstr>PowerPoint-bemutató</vt:lpstr>
      <vt:lpstr>PowerPoint-bemutató</vt:lpstr>
      <vt:lpstr>PowerPoint-bemutató</vt:lpstr>
      <vt:lpstr>Megelőzési, beavatkozási lehetőségek</vt:lpstr>
      <vt:lpstr>Megelőzési, beavatkozási lehetőségek</vt:lpstr>
      <vt:lpstr>Határ- és parametrikus érték túllépés</vt:lpstr>
      <vt:lpstr>Kémiai paraméterek</vt:lpstr>
      <vt:lpstr>A komponensek csoportosítása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Fertőtlenítéssel összefüggő kémiai paraméterek</vt:lpstr>
      <vt:lpstr>PowerPoint-bemutató</vt:lpstr>
      <vt:lpstr>PowerPoint-bemutató</vt:lpstr>
      <vt:lpstr>PowerPoint-bemutató</vt:lpstr>
      <vt:lpstr>PowerPoint-bemutató</vt:lpstr>
      <vt:lpstr>Indikátor paraméterek</vt:lpstr>
      <vt:lpstr>PowerPoint-bemutató</vt:lpstr>
      <vt:lpstr>PowerPoint-bemutató</vt:lpstr>
      <vt:lpstr>PowerPoint-bemutató</vt:lpstr>
      <vt:lpstr>PowerPoint-bemutató</vt:lpstr>
      <vt:lpstr>Szervesanyag-tartalommal összefüggő indikátor paraméterek</vt:lpstr>
      <vt:lpstr>Radiológiai paraméterek</vt:lpstr>
      <vt:lpstr>PowerPoint-bemutató</vt:lpstr>
      <vt:lpstr>Összefoglalva</vt:lpstr>
      <vt:lpstr>Jellemző érték meghatározása </vt:lpstr>
      <vt:lpstr>PowerPoint-bemutató</vt:lpstr>
      <vt:lpstr>Néhány „alapfogalom”</vt:lpstr>
      <vt:lpstr>Néhány „alapfogalom”</vt:lpstr>
      <vt:lpstr>Példa</vt:lpstr>
      <vt:lpstr>PowerPoint-bemutató</vt:lpstr>
      <vt:lpstr>Jellemző értékek – mikrobiológiai paraméterek</vt:lpstr>
      <vt:lpstr>Jellemző értékek – mikroszkópos biológiai paraméterek</vt:lpstr>
      <vt:lpstr>Jellemző értékek – kémiai paraméterek</vt:lpstr>
      <vt:lpstr>PowerPoint-bemutató</vt:lpstr>
      <vt:lpstr>PowerPoint-bemutató</vt:lpstr>
      <vt:lpstr>Összefoglalva</vt:lpstr>
      <vt:lpstr>Útmutatók, tájékoztatók</vt:lpstr>
      <vt:lpstr>Köszönöm a megtisztelő figyelmet!</vt:lpstr>
    </vt:vector>
  </TitlesOfParts>
  <Company>NNK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SURVEILLANCE</dc:title>
  <dc:creator>Izsák Bálint</dc:creator>
  <cp:lastModifiedBy>Izsák Bálint</cp:lastModifiedBy>
  <cp:revision>12</cp:revision>
  <dcterms:created xsi:type="dcterms:W3CDTF">2023-11-07T11:43:03Z</dcterms:created>
  <dcterms:modified xsi:type="dcterms:W3CDTF">2023-11-09T08:29:40Z</dcterms:modified>
</cp:coreProperties>
</file>